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4"/>
  </p:notesMasterIdLst>
  <p:handoutMasterIdLst>
    <p:handoutMasterId r:id="rId25"/>
  </p:handoutMasterIdLst>
  <p:sldIdLst>
    <p:sldId id="256" r:id="rId2"/>
    <p:sldId id="258" r:id="rId3"/>
    <p:sldId id="275" r:id="rId4"/>
    <p:sldId id="274" r:id="rId5"/>
    <p:sldId id="259" r:id="rId6"/>
    <p:sldId id="276" r:id="rId7"/>
    <p:sldId id="260" r:id="rId8"/>
    <p:sldId id="261" r:id="rId9"/>
    <p:sldId id="262" r:id="rId10"/>
    <p:sldId id="263" r:id="rId11"/>
    <p:sldId id="264" r:id="rId12"/>
    <p:sldId id="266" r:id="rId13"/>
    <p:sldId id="277" r:id="rId14"/>
    <p:sldId id="278" r:id="rId15"/>
    <p:sldId id="279" r:id="rId16"/>
    <p:sldId id="280" r:id="rId17"/>
    <p:sldId id="281" r:id="rId18"/>
    <p:sldId id="271" r:id="rId19"/>
    <p:sldId id="272" r:id="rId20"/>
    <p:sldId id="284" r:id="rId21"/>
    <p:sldId id="282" r:id="rId22"/>
    <p:sldId id="273"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62">
          <p15:clr>
            <a:srgbClr val="A4A3A4"/>
          </p15:clr>
        </p15:guide>
        <p15:guide id="2" pos="2883">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2458"/>
    <a:srgbClr val="052058"/>
    <a:srgbClr val="11264C"/>
    <a:srgbClr val="64A3F9"/>
    <a:srgbClr val="5587C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34" autoAdjust="0"/>
    <p:restoredTop sz="94626" autoAdjust="0"/>
  </p:normalViewPr>
  <p:slideViewPr>
    <p:cSldViewPr snapToGrid="0" snapToObjects="1">
      <p:cViewPr varScale="1">
        <p:scale>
          <a:sx n="91" d="100"/>
          <a:sy n="91" d="100"/>
        </p:scale>
        <p:origin x="678" y="66"/>
      </p:cViewPr>
      <p:guideLst>
        <p:guide orient="horz" pos="4162"/>
        <p:guide pos="288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85" d="100"/>
          <a:sy n="85" d="100"/>
        </p:scale>
        <p:origin x="3804"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aremijan\AppData\Local\Microsoft\Windows\INetCache\Content.Outlook\YORFOOBD\moleculessince2004%20(00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layout/>
      <c:overlay val="0"/>
    </c:title>
    <c:autoTitleDeleted val="0"/>
    <c:plotArea>
      <c:layout/>
      <c:pieChart>
        <c:varyColors val="1"/>
        <c:ser>
          <c:idx val="0"/>
          <c:order val="0"/>
          <c:tx>
            <c:strRef>
              <c:f>'[moleculessince2004 (003).xlsx]Sheet1'!$C$2</c:f>
              <c:strCache>
                <c:ptCount val="1"/>
                <c:pt idx="0">
                  <c:v>New Molecular Detections</c:v>
                </c:pt>
              </c:strCache>
            </c:strRef>
          </c:tx>
          <c:dLbls>
            <c:spPr>
              <a:noFill/>
              <a:ln>
                <a:noFill/>
              </a:ln>
              <a:effectLst/>
            </c:spPr>
            <c:showLegendKey val="0"/>
            <c:showVal val="0"/>
            <c:showCatName val="1"/>
            <c:showSerName val="0"/>
            <c:showPercent val="1"/>
            <c:showBubbleSize val="0"/>
            <c:showLeaderLines val="1"/>
            <c:extLst>
              <c:ext xmlns:c15="http://schemas.microsoft.com/office/drawing/2012/chart" uri="{CE6537A1-D6FC-4f65-9D91-7224C49458BB}">
                <c15:layout/>
              </c:ext>
            </c:extLst>
          </c:dLbls>
          <c:cat>
            <c:strRef>
              <c:f>'[moleculessince2004 (003).xlsx]Sheet1'!$B$3:$B$13</c:f>
              <c:strCache>
                <c:ptCount val="11"/>
                <c:pt idx="0">
                  <c:v>GBT</c:v>
                </c:pt>
                <c:pt idx="1">
                  <c:v>IRAM</c:v>
                </c:pt>
                <c:pt idx="2">
                  <c:v>ARO</c:v>
                </c:pt>
                <c:pt idx="3">
                  <c:v>APEX</c:v>
                </c:pt>
                <c:pt idx="4">
                  <c:v>HIFI</c:v>
                </c:pt>
                <c:pt idx="5">
                  <c:v>Spitzer</c:v>
                </c:pt>
                <c:pt idx="6">
                  <c:v>FUSE</c:v>
                </c:pt>
                <c:pt idx="7">
                  <c:v>BLT</c:v>
                </c:pt>
                <c:pt idx="8">
                  <c:v>GREAT</c:v>
                </c:pt>
                <c:pt idx="9">
                  <c:v>ALMA</c:v>
                </c:pt>
                <c:pt idx="10">
                  <c:v>VLT</c:v>
                </c:pt>
              </c:strCache>
            </c:strRef>
          </c:cat>
          <c:val>
            <c:numRef>
              <c:f>'[moleculessince2004 (003).xlsx]Sheet1'!$C$3:$C$13</c:f>
              <c:numCache>
                <c:formatCode>General</c:formatCode>
                <c:ptCount val="11"/>
                <c:pt idx="0">
                  <c:v>19</c:v>
                </c:pt>
                <c:pt idx="1">
                  <c:v>27.5</c:v>
                </c:pt>
                <c:pt idx="2">
                  <c:v>9</c:v>
                </c:pt>
                <c:pt idx="3">
                  <c:v>4.5</c:v>
                </c:pt>
                <c:pt idx="4">
                  <c:v>5</c:v>
                </c:pt>
                <c:pt idx="5">
                  <c:v>3</c:v>
                </c:pt>
                <c:pt idx="6">
                  <c:v>1</c:v>
                </c:pt>
                <c:pt idx="7">
                  <c:v>1</c:v>
                </c:pt>
                <c:pt idx="8">
                  <c:v>1</c:v>
                </c:pt>
                <c:pt idx="9">
                  <c:v>3</c:v>
                </c:pt>
                <c:pt idx="10">
                  <c:v>1</c:v>
                </c:pt>
              </c:numCache>
            </c:numRef>
          </c:val>
          <c:extLst>
            <c:ext xmlns:c16="http://schemas.microsoft.com/office/drawing/2014/chart" uri="{C3380CC4-5D6E-409C-BE32-E72D297353CC}">
              <c16:uniqueId val="{00000000-8248-476B-9015-DAF9FEFE0CAB}"/>
            </c:ext>
          </c:extLst>
        </c:ser>
        <c:dLbls>
          <c:showLegendKey val="0"/>
          <c:showVal val="0"/>
          <c:showCatName val="1"/>
          <c:showSerName val="0"/>
          <c:showPercent val="1"/>
          <c:showBubbleSize val="0"/>
          <c:showLeaderLines val="1"/>
        </c:dLbls>
        <c:firstSliceAng val="0"/>
      </c:pieChart>
    </c:plotArea>
    <c:plotVisOnly val="1"/>
    <c:dispBlanksAs val="gap"/>
    <c:showDLblsOverMax val="0"/>
  </c:chart>
  <c:txPr>
    <a:bodyPr/>
    <a:lstStyle/>
    <a:p>
      <a:pPr>
        <a:defRPr sz="14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C8DB728-5321-4B8B-8881-2A12F7346773}" type="datetimeFigureOut">
              <a:rPr lang="en-US" smtClean="0"/>
              <a:t>3/20/2018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6B8892D-6235-424F-9290-3A2DF4120968}" type="slidenum">
              <a:rPr lang="en-US" smtClean="0"/>
              <a:t>‹#›</a:t>
            </a:fld>
            <a:endParaRPr lang="en-US"/>
          </a:p>
        </p:txBody>
      </p:sp>
    </p:spTree>
    <p:extLst>
      <p:ext uri="{BB962C8B-B14F-4D97-AF65-F5344CB8AC3E}">
        <p14:creationId xmlns:p14="http://schemas.microsoft.com/office/powerpoint/2010/main" val="31742036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DDAF8F9-169D-44DB-85CA-273403A7B9DE}" type="datetimeFigureOut">
              <a:rPr lang="en-US" smtClean="0"/>
              <a:t>3/20/2018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58C562-8B63-4E12-9383-291BCD3F64FA}" type="slidenum">
              <a:rPr lang="en-US" smtClean="0"/>
              <a:t>‹#›</a:t>
            </a:fld>
            <a:endParaRPr lang="en-US"/>
          </a:p>
        </p:txBody>
      </p:sp>
    </p:spTree>
    <p:extLst>
      <p:ext uri="{BB962C8B-B14F-4D97-AF65-F5344CB8AC3E}">
        <p14:creationId xmlns:p14="http://schemas.microsoft.com/office/powerpoint/2010/main" val="5928702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58C562-8B63-4E12-9383-291BCD3F64FA}" type="slidenum">
              <a:rPr lang="en-US" smtClean="0"/>
              <a:t>20</a:t>
            </a:fld>
            <a:endParaRPr lang="en-US"/>
          </a:p>
        </p:txBody>
      </p:sp>
    </p:spTree>
    <p:extLst>
      <p:ext uri="{BB962C8B-B14F-4D97-AF65-F5344CB8AC3E}">
        <p14:creationId xmlns:p14="http://schemas.microsoft.com/office/powerpoint/2010/main" val="19080699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GBT">
    <p:spTree>
      <p:nvGrpSpPr>
        <p:cNvPr id="1" name=""/>
        <p:cNvGrpSpPr/>
        <p:nvPr/>
      </p:nvGrpSpPr>
      <p:grpSpPr>
        <a:xfrm>
          <a:off x="0" y="0"/>
          <a:ext cx="0" cy="0"/>
          <a:chOff x="0" y="0"/>
          <a:chExt cx="0" cy="0"/>
        </a:xfrm>
      </p:grpSpPr>
      <p:pic>
        <p:nvPicPr>
          <p:cNvPr id="10" name="Picture 9" descr="NRAO PPT Images_GBT_3.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5401" y="-397933"/>
            <a:ext cx="9214533" cy="4969933"/>
          </a:xfrm>
          <a:prstGeom prst="rect">
            <a:avLst/>
          </a:prstGeom>
        </p:spPr>
      </p:pic>
      <p:sp>
        <p:nvSpPr>
          <p:cNvPr id="11" name="Freeform 10"/>
          <p:cNvSpPr/>
          <p:nvPr userDrawn="1"/>
        </p:nvSpPr>
        <p:spPr>
          <a:xfrm>
            <a:off x="-34247" y="4200188"/>
            <a:ext cx="9393008" cy="2873033"/>
          </a:xfrm>
          <a:custGeom>
            <a:avLst/>
            <a:gdLst>
              <a:gd name="connsiteX0" fmla="*/ 0 w 9393008"/>
              <a:gd name="connsiteY0" fmla="*/ 58023 h 734959"/>
              <a:gd name="connsiteX1" fmla="*/ 1921150 w 9393008"/>
              <a:gd name="connsiteY1" fmla="*/ 193410 h 734959"/>
              <a:gd name="connsiteX2" fmla="*/ 2965534 w 9393008"/>
              <a:gd name="connsiteY2" fmla="*/ 238540 h 734959"/>
              <a:gd name="connsiteX3" fmla="*/ 3829407 w 9393008"/>
              <a:gd name="connsiteY3" fmla="*/ 199857 h 734959"/>
              <a:gd name="connsiteX4" fmla="*/ 4583684 w 9393008"/>
              <a:gd name="connsiteY4" fmla="*/ 148281 h 734959"/>
              <a:gd name="connsiteX5" fmla="*/ 6124473 w 9393008"/>
              <a:gd name="connsiteY5" fmla="*/ 38682 h 734959"/>
              <a:gd name="connsiteX6" fmla="*/ 7723283 w 9393008"/>
              <a:gd name="connsiteY6" fmla="*/ 0 h 734959"/>
              <a:gd name="connsiteX7" fmla="*/ 9077114 w 9393008"/>
              <a:gd name="connsiteY7" fmla="*/ 58023 h 734959"/>
              <a:gd name="connsiteX8" fmla="*/ 9393008 w 9393008"/>
              <a:gd name="connsiteY8" fmla="*/ 90258 h 734959"/>
              <a:gd name="connsiteX9" fmla="*/ 9386561 w 9393008"/>
              <a:gd name="connsiteY9" fmla="*/ 728512 h 734959"/>
              <a:gd name="connsiteX10" fmla="*/ 51574 w 9393008"/>
              <a:gd name="connsiteY10" fmla="*/ 734959 h 734959"/>
              <a:gd name="connsiteX11" fmla="*/ 0 w 9393008"/>
              <a:gd name="connsiteY11" fmla="*/ 58023 h 734959"/>
              <a:gd name="connsiteX0" fmla="*/ 0 w 9393008"/>
              <a:gd name="connsiteY0" fmla="*/ 58023 h 818770"/>
              <a:gd name="connsiteX1" fmla="*/ 1921150 w 9393008"/>
              <a:gd name="connsiteY1" fmla="*/ 193410 h 818770"/>
              <a:gd name="connsiteX2" fmla="*/ 2965534 w 9393008"/>
              <a:gd name="connsiteY2" fmla="*/ 238540 h 818770"/>
              <a:gd name="connsiteX3" fmla="*/ 3829407 w 9393008"/>
              <a:gd name="connsiteY3" fmla="*/ 199857 h 818770"/>
              <a:gd name="connsiteX4" fmla="*/ 4583684 w 9393008"/>
              <a:gd name="connsiteY4" fmla="*/ 148281 h 818770"/>
              <a:gd name="connsiteX5" fmla="*/ 6124473 w 9393008"/>
              <a:gd name="connsiteY5" fmla="*/ 38682 h 818770"/>
              <a:gd name="connsiteX6" fmla="*/ 7723283 w 9393008"/>
              <a:gd name="connsiteY6" fmla="*/ 0 h 818770"/>
              <a:gd name="connsiteX7" fmla="*/ 9077114 w 9393008"/>
              <a:gd name="connsiteY7" fmla="*/ 58023 h 818770"/>
              <a:gd name="connsiteX8" fmla="*/ 9393008 w 9393008"/>
              <a:gd name="connsiteY8" fmla="*/ 90258 h 818770"/>
              <a:gd name="connsiteX9" fmla="*/ 9386561 w 9393008"/>
              <a:gd name="connsiteY9" fmla="*/ 728512 h 818770"/>
              <a:gd name="connsiteX10" fmla="*/ 19340 w 9393008"/>
              <a:gd name="connsiteY10" fmla="*/ 818770 h 818770"/>
              <a:gd name="connsiteX11" fmla="*/ 0 w 9393008"/>
              <a:gd name="connsiteY11" fmla="*/ 58023 h 818770"/>
              <a:gd name="connsiteX0" fmla="*/ 0 w 9393008"/>
              <a:gd name="connsiteY0" fmla="*/ 58023 h 818770"/>
              <a:gd name="connsiteX1" fmla="*/ 1921150 w 9393008"/>
              <a:gd name="connsiteY1" fmla="*/ 193410 h 818770"/>
              <a:gd name="connsiteX2" fmla="*/ 2965534 w 9393008"/>
              <a:gd name="connsiteY2" fmla="*/ 238540 h 818770"/>
              <a:gd name="connsiteX3" fmla="*/ 3829407 w 9393008"/>
              <a:gd name="connsiteY3" fmla="*/ 199857 h 818770"/>
              <a:gd name="connsiteX4" fmla="*/ 4583684 w 9393008"/>
              <a:gd name="connsiteY4" fmla="*/ 148281 h 818770"/>
              <a:gd name="connsiteX5" fmla="*/ 6124473 w 9393008"/>
              <a:gd name="connsiteY5" fmla="*/ 38682 h 818770"/>
              <a:gd name="connsiteX6" fmla="*/ 7723283 w 9393008"/>
              <a:gd name="connsiteY6" fmla="*/ 0 h 818770"/>
              <a:gd name="connsiteX7" fmla="*/ 9077114 w 9393008"/>
              <a:gd name="connsiteY7" fmla="*/ 58023 h 818770"/>
              <a:gd name="connsiteX8" fmla="*/ 9393008 w 9393008"/>
              <a:gd name="connsiteY8" fmla="*/ 90258 h 818770"/>
              <a:gd name="connsiteX9" fmla="*/ 9386561 w 9393008"/>
              <a:gd name="connsiteY9" fmla="*/ 728512 h 818770"/>
              <a:gd name="connsiteX10" fmla="*/ 19340 w 9393008"/>
              <a:gd name="connsiteY10" fmla="*/ 818770 h 818770"/>
              <a:gd name="connsiteX11" fmla="*/ 0 w 9393008"/>
              <a:gd name="connsiteY11" fmla="*/ 58023 h 818770"/>
              <a:gd name="connsiteX0" fmla="*/ 0 w 9393008"/>
              <a:gd name="connsiteY0" fmla="*/ 58023 h 838111"/>
              <a:gd name="connsiteX1" fmla="*/ 1921150 w 9393008"/>
              <a:gd name="connsiteY1" fmla="*/ 193410 h 838111"/>
              <a:gd name="connsiteX2" fmla="*/ 2965534 w 9393008"/>
              <a:gd name="connsiteY2" fmla="*/ 238540 h 838111"/>
              <a:gd name="connsiteX3" fmla="*/ 3829407 w 9393008"/>
              <a:gd name="connsiteY3" fmla="*/ 199857 h 838111"/>
              <a:gd name="connsiteX4" fmla="*/ 4583684 w 9393008"/>
              <a:gd name="connsiteY4" fmla="*/ 148281 h 838111"/>
              <a:gd name="connsiteX5" fmla="*/ 6124473 w 9393008"/>
              <a:gd name="connsiteY5" fmla="*/ 38682 h 838111"/>
              <a:gd name="connsiteX6" fmla="*/ 7723283 w 9393008"/>
              <a:gd name="connsiteY6" fmla="*/ 0 h 838111"/>
              <a:gd name="connsiteX7" fmla="*/ 9077114 w 9393008"/>
              <a:gd name="connsiteY7" fmla="*/ 58023 h 838111"/>
              <a:gd name="connsiteX8" fmla="*/ 9393008 w 9393008"/>
              <a:gd name="connsiteY8" fmla="*/ 90258 h 838111"/>
              <a:gd name="connsiteX9" fmla="*/ 9386561 w 9393008"/>
              <a:gd name="connsiteY9" fmla="*/ 838111 h 838111"/>
              <a:gd name="connsiteX10" fmla="*/ 19340 w 9393008"/>
              <a:gd name="connsiteY10" fmla="*/ 818770 h 838111"/>
              <a:gd name="connsiteX11" fmla="*/ 0 w 9393008"/>
              <a:gd name="connsiteY11" fmla="*/ 58023 h 838111"/>
              <a:gd name="connsiteX0" fmla="*/ 0 w 9393008"/>
              <a:gd name="connsiteY0" fmla="*/ 58023 h 3844811"/>
              <a:gd name="connsiteX1" fmla="*/ 1921150 w 9393008"/>
              <a:gd name="connsiteY1" fmla="*/ 193410 h 3844811"/>
              <a:gd name="connsiteX2" fmla="*/ 2965534 w 9393008"/>
              <a:gd name="connsiteY2" fmla="*/ 238540 h 3844811"/>
              <a:gd name="connsiteX3" fmla="*/ 3829407 w 9393008"/>
              <a:gd name="connsiteY3" fmla="*/ 199857 h 3844811"/>
              <a:gd name="connsiteX4" fmla="*/ 4583684 w 9393008"/>
              <a:gd name="connsiteY4" fmla="*/ 148281 h 3844811"/>
              <a:gd name="connsiteX5" fmla="*/ 6124473 w 9393008"/>
              <a:gd name="connsiteY5" fmla="*/ 38682 h 3844811"/>
              <a:gd name="connsiteX6" fmla="*/ 7723283 w 9393008"/>
              <a:gd name="connsiteY6" fmla="*/ 0 h 3844811"/>
              <a:gd name="connsiteX7" fmla="*/ 9077114 w 9393008"/>
              <a:gd name="connsiteY7" fmla="*/ 58023 h 3844811"/>
              <a:gd name="connsiteX8" fmla="*/ 9393008 w 9393008"/>
              <a:gd name="connsiteY8" fmla="*/ 90258 h 3844811"/>
              <a:gd name="connsiteX9" fmla="*/ 9386561 w 9393008"/>
              <a:gd name="connsiteY9" fmla="*/ 838111 h 3844811"/>
              <a:gd name="connsiteX10" fmla="*/ 19340 w 9393008"/>
              <a:gd name="connsiteY10" fmla="*/ 3844811 h 3844811"/>
              <a:gd name="connsiteX11" fmla="*/ 0 w 9393008"/>
              <a:gd name="connsiteY11" fmla="*/ 58023 h 3844811"/>
              <a:gd name="connsiteX0" fmla="*/ 0 w 9393008"/>
              <a:gd name="connsiteY0" fmla="*/ 58023 h 3844811"/>
              <a:gd name="connsiteX1" fmla="*/ 1921150 w 9393008"/>
              <a:gd name="connsiteY1" fmla="*/ 193410 h 3844811"/>
              <a:gd name="connsiteX2" fmla="*/ 2965534 w 9393008"/>
              <a:gd name="connsiteY2" fmla="*/ 238540 h 3844811"/>
              <a:gd name="connsiteX3" fmla="*/ 3829407 w 9393008"/>
              <a:gd name="connsiteY3" fmla="*/ 199857 h 3844811"/>
              <a:gd name="connsiteX4" fmla="*/ 4583684 w 9393008"/>
              <a:gd name="connsiteY4" fmla="*/ 148281 h 3844811"/>
              <a:gd name="connsiteX5" fmla="*/ 6124473 w 9393008"/>
              <a:gd name="connsiteY5" fmla="*/ 38682 h 3844811"/>
              <a:gd name="connsiteX6" fmla="*/ 7723283 w 9393008"/>
              <a:gd name="connsiteY6" fmla="*/ 0 h 3844811"/>
              <a:gd name="connsiteX7" fmla="*/ 9077114 w 9393008"/>
              <a:gd name="connsiteY7" fmla="*/ 58023 h 3844811"/>
              <a:gd name="connsiteX8" fmla="*/ 9393008 w 9393008"/>
              <a:gd name="connsiteY8" fmla="*/ 90258 h 3844811"/>
              <a:gd name="connsiteX9" fmla="*/ 9354164 w 9393008"/>
              <a:gd name="connsiteY9" fmla="*/ 3741037 h 3844811"/>
              <a:gd name="connsiteX10" fmla="*/ 19340 w 9393008"/>
              <a:gd name="connsiteY10" fmla="*/ 3844811 h 3844811"/>
              <a:gd name="connsiteX11" fmla="*/ 0 w 9393008"/>
              <a:gd name="connsiteY11" fmla="*/ 58023 h 3844811"/>
              <a:gd name="connsiteX0" fmla="*/ 0 w 9393008"/>
              <a:gd name="connsiteY0" fmla="*/ 58023 h 3844811"/>
              <a:gd name="connsiteX1" fmla="*/ 1921150 w 9393008"/>
              <a:gd name="connsiteY1" fmla="*/ 193410 h 3844811"/>
              <a:gd name="connsiteX2" fmla="*/ 2965534 w 9393008"/>
              <a:gd name="connsiteY2" fmla="*/ 238540 h 3844811"/>
              <a:gd name="connsiteX3" fmla="*/ 3829407 w 9393008"/>
              <a:gd name="connsiteY3" fmla="*/ 199857 h 3844811"/>
              <a:gd name="connsiteX4" fmla="*/ 4583684 w 9393008"/>
              <a:gd name="connsiteY4" fmla="*/ 148281 h 3844811"/>
              <a:gd name="connsiteX5" fmla="*/ 6124473 w 9393008"/>
              <a:gd name="connsiteY5" fmla="*/ 38682 h 3844811"/>
              <a:gd name="connsiteX6" fmla="*/ 7723283 w 9393008"/>
              <a:gd name="connsiteY6" fmla="*/ 0 h 3844811"/>
              <a:gd name="connsiteX7" fmla="*/ 9077114 w 9393008"/>
              <a:gd name="connsiteY7" fmla="*/ 58023 h 3844811"/>
              <a:gd name="connsiteX8" fmla="*/ 9393008 w 9393008"/>
              <a:gd name="connsiteY8" fmla="*/ 90258 h 3844811"/>
              <a:gd name="connsiteX9" fmla="*/ 9354164 w 9393008"/>
              <a:gd name="connsiteY9" fmla="*/ 3838233 h 3844811"/>
              <a:gd name="connsiteX10" fmla="*/ 19340 w 9393008"/>
              <a:gd name="connsiteY10" fmla="*/ 3844811 h 3844811"/>
              <a:gd name="connsiteX11" fmla="*/ 0 w 9393008"/>
              <a:gd name="connsiteY11" fmla="*/ 58023 h 3844811"/>
              <a:gd name="connsiteX0" fmla="*/ 0 w 9393008"/>
              <a:gd name="connsiteY0" fmla="*/ 58023 h 3838236"/>
              <a:gd name="connsiteX1" fmla="*/ 1921150 w 9393008"/>
              <a:gd name="connsiteY1" fmla="*/ 193410 h 3838236"/>
              <a:gd name="connsiteX2" fmla="*/ 2965534 w 9393008"/>
              <a:gd name="connsiteY2" fmla="*/ 238540 h 3838236"/>
              <a:gd name="connsiteX3" fmla="*/ 3829407 w 9393008"/>
              <a:gd name="connsiteY3" fmla="*/ 199857 h 3838236"/>
              <a:gd name="connsiteX4" fmla="*/ 4583684 w 9393008"/>
              <a:gd name="connsiteY4" fmla="*/ 148281 h 3838236"/>
              <a:gd name="connsiteX5" fmla="*/ 6124473 w 9393008"/>
              <a:gd name="connsiteY5" fmla="*/ 38682 h 3838236"/>
              <a:gd name="connsiteX6" fmla="*/ 7723283 w 9393008"/>
              <a:gd name="connsiteY6" fmla="*/ 0 h 3838236"/>
              <a:gd name="connsiteX7" fmla="*/ 9077114 w 9393008"/>
              <a:gd name="connsiteY7" fmla="*/ 58023 h 3838236"/>
              <a:gd name="connsiteX8" fmla="*/ 9393008 w 9393008"/>
              <a:gd name="connsiteY8" fmla="*/ 90258 h 3838236"/>
              <a:gd name="connsiteX9" fmla="*/ 9354164 w 9393008"/>
              <a:gd name="connsiteY9" fmla="*/ 3838233 h 3838236"/>
              <a:gd name="connsiteX10" fmla="*/ 6640 w 9393008"/>
              <a:gd name="connsiteY10" fmla="*/ 2841511 h 3838236"/>
              <a:gd name="connsiteX11" fmla="*/ 0 w 9393008"/>
              <a:gd name="connsiteY11" fmla="*/ 58023 h 3838236"/>
              <a:gd name="connsiteX0" fmla="*/ 0 w 9393008"/>
              <a:gd name="connsiteY0" fmla="*/ 58023 h 2873033"/>
              <a:gd name="connsiteX1" fmla="*/ 1921150 w 9393008"/>
              <a:gd name="connsiteY1" fmla="*/ 193410 h 2873033"/>
              <a:gd name="connsiteX2" fmla="*/ 2965534 w 9393008"/>
              <a:gd name="connsiteY2" fmla="*/ 238540 h 2873033"/>
              <a:gd name="connsiteX3" fmla="*/ 3829407 w 9393008"/>
              <a:gd name="connsiteY3" fmla="*/ 199857 h 2873033"/>
              <a:gd name="connsiteX4" fmla="*/ 4583684 w 9393008"/>
              <a:gd name="connsiteY4" fmla="*/ 148281 h 2873033"/>
              <a:gd name="connsiteX5" fmla="*/ 6124473 w 9393008"/>
              <a:gd name="connsiteY5" fmla="*/ 38682 h 2873033"/>
              <a:gd name="connsiteX6" fmla="*/ 7723283 w 9393008"/>
              <a:gd name="connsiteY6" fmla="*/ 0 h 2873033"/>
              <a:gd name="connsiteX7" fmla="*/ 9077114 w 9393008"/>
              <a:gd name="connsiteY7" fmla="*/ 58023 h 2873033"/>
              <a:gd name="connsiteX8" fmla="*/ 9393008 w 9393008"/>
              <a:gd name="connsiteY8" fmla="*/ 90258 h 2873033"/>
              <a:gd name="connsiteX9" fmla="*/ 9354164 w 9393008"/>
              <a:gd name="connsiteY9" fmla="*/ 2873033 h 2873033"/>
              <a:gd name="connsiteX10" fmla="*/ 6640 w 9393008"/>
              <a:gd name="connsiteY10" fmla="*/ 2841511 h 2873033"/>
              <a:gd name="connsiteX11" fmla="*/ 0 w 9393008"/>
              <a:gd name="connsiteY11" fmla="*/ 58023 h 287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93008" h="2873033">
                <a:moveTo>
                  <a:pt x="0" y="58023"/>
                </a:moveTo>
                <a:lnTo>
                  <a:pt x="1921150" y="193410"/>
                </a:lnTo>
                <a:lnTo>
                  <a:pt x="2965534" y="238540"/>
                </a:lnTo>
                <a:lnTo>
                  <a:pt x="3829407" y="199857"/>
                </a:lnTo>
                <a:lnTo>
                  <a:pt x="4583684" y="148281"/>
                </a:lnTo>
                <a:lnTo>
                  <a:pt x="6124473" y="38682"/>
                </a:lnTo>
                <a:lnTo>
                  <a:pt x="7723283" y="0"/>
                </a:lnTo>
                <a:lnTo>
                  <a:pt x="9077114" y="58023"/>
                </a:lnTo>
                <a:lnTo>
                  <a:pt x="9393008" y="90258"/>
                </a:lnTo>
                <a:lnTo>
                  <a:pt x="9354164" y="2873033"/>
                </a:lnTo>
                <a:lnTo>
                  <a:pt x="6640" y="2841511"/>
                </a:lnTo>
                <a:cubicBezTo>
                  <a:pt x="193" y="1579248"/>
                  <a:pt x="6447" y="1320286"/>
                  <a:pt x="0" y="58023"/>
                </a:cubicBezTo>
                <a:close/>
              </a:path>
            </a:pathLst>
          </a:custGeom>
          <a:solidFill>
            <a:srgbClr val="06245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pic>
        <p:nvPicPr>
          <p:cNvPr id="12" name="Picture 11" descr="Curves_orange_blu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089797"/>
            <a:ext cx="9144000" cy="482203"/>
          </a:xfrm>
          <a:prstGeom prst="rect">
            <a:avLst/>
          </a:prstGeom>
        </p:spPr>
      </p:pic>
      <p:pic>
        <p:nvPicPr>
          <p:cNvPr id="15" name="Picture 14"/>
          <p:cNvPicPr>
            <a:picLocks noChangeAspect="1"/>
          </p:cNvPicPr>
          <p:nvPr userDrawn="1"/>
        </p:nvPicPr>
        <p:blipFill>
          <a:blip r:embed="rId4"/>
          <a:stretch>
            <a:fillRect/>
          </a:stretch>
        </p:blipFill>
        <p:spPr>
          <a:xfrm>
            <a:off x="8006597" y="6429398"/>
            <a:ext cx="335026" cy="335026"/>
          </a:xfrm>
          <a:prstGeom prst="rect">
            <a:avLst/>
          </a:prstGeom>
        </p:spPr>
      </p:pic>
      <p:pic>
        <p:nvPicPr>
          <p:cNvPr id="16" name="Picture 15" descr="AUI Logo_White.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403224" y="6382507"/>
            <a:ext cx="600744" cy="429103"/>
          </a:xfrm>
          <a:prstGeom prst="rect">
            <a:avLst/>
          </a:prstGeom>
        </p:spPr>
      </p:pic>
      <p:sp>
        <p:nvSpPr>
          <p:cNvPr id="3" name="Text Placeholder 2"/>
          <p:cNvSpPr>
            <a:spLocks noGrp="1"/>
          </p:cNvSpPr>
          <p:nvPr>
            <p:ph type="body" sz="quarter" idx="10" hasCustomPrompt="1"/>
          </p:nvPr>
        </p:nvSpPr>
        <p:spPr>
          <a:xfrm>
            <a:off x="833438" y="5038725"/>
            <a:ext cx="7110412" cy="628231"/>
          </a:xfrm>
          <a:prstGeom prst="rect">
            <a:avLst/>
          </a:prstGeom>
        </p:spPr>
        <p:txBody>
          <a:bodyPr/>
          <a:lstStyle>
            <a:lvl1pPr marL="0" indent="0">
              <a:buNone/>
              <a:defRPr b="1">
                <a:solidFill>
                  <a:schemeClr val="bg1"/>
                </a:solidFill>
                <a:latin typeface="Gill Sans MT" panose="020B0502020104020203" pitchFamily="34" charset="0"/>
              </a:defRPr>
            </a:lvl1pPr>
          </a:lstStyle>
          <a:p>
            <a:pPr lvl="0"/>
            <a:r>
              <a:rPr lang="en-US" dirty="0" smtClean="0"/>
              <a:t>Presentation Title</a:t>
            </a:r>
          </a:p>
        </p:txBody>
      </p:sp>
      <p:sp>
        <p:nvSpPr>
          <p:cNvPr id="18" name="Text Placeholder 2"/>
          <p:cNvSpPr>
            <a:spLocks noGrp="1"/>
          </p:cNvSpPr>
          <p:nvPr>
            <p:ph type="body" sz="quarter" idx="11" hasCustomPrompt="1"/>
          </p:nvPr>
        </p:nvSpPr>
        <p:spPr>
          <a:xfrm>
            <a:off x="833438" y="5694273"/>
            <a:ext cx="7110412" cy="628231"/>
          </a:xfrm>
          <a:prstGeom prst="rect">
            <a:avLst/>
          </a:prstGeom>
        </p:spPr>
        <p:txBody>
          <a:bodyPr/>
          <a:lstStyle>
            <a:lvl1pPr marL="0" indent="0">
              <a:buNone/>
              <a:defRPr sz="2800" b="1">
                <a:solidFill>
                  <a:schemeClr val="bg1"/>
                </a:solidFill>
                <a:latin typeface="Gill Sans MT" panose="020B0502020104020203" pitchFamily="34" charset="0"/>
              </a:defRPr>
            </a:lvl1pPr>
          </a:lstStyle>
          <a:p>
            <a:pPr lvl="0"/>
            <a:r>
              <a:rPr lang="en-US" dirty="0" smtClean="0"/>
              <a:t>Presenter</a:t>
            </a:r>
          </a:p>
        </p:txBody>
      </p:sp>
      <p:pic>
        <p:nvPicPr>
          <p:cNvPr id="13" name="Picture 12"/>
          <p:cNvPicPr>
            <a:picLocks noChangeAspect="1"/>
          </p:cNvPicPr>
          <p:nvPr userDrawn="1"/>
        </p:nvPicPr>
        <p:blipFill>
          <a:blip r:embed="rId6">
            <a:biLevel thresh="25000"/>
            <a:extLst>
              <a:ext uri="{BEBA8EAE-BF5A-486C-A8C5-ECC9F3942E4B}">
                <a14:imgProps xmlns:a14="http://schemas.microsoft.com/office/drawing/2010/main">
                  <a14:imgLayer r:embed="rId7">
                    <a14:imgEffect>
                      <a14:backgroundRemoval t="0" b="99520" l="1956" r="99467">
                        <a14:foregroundMark x1="33067" y1="22560" x2="33067" y2="22560"/>
                        <a14:foregroundMark x1="35822" y1="61440" x2="35822" y2="61440"/>
                        <a14:foregroundMark x1="30933" y1="48800" x2="30933" y2="48800"/>
                        <a14:foregroundMark x1="31556" y1="58720" x2="31556" y2="58720"/>
                        <a14:foregroundMark x1="34133" y1="60480" x2="34133" y2="60480"/>
                        <a14:foregroundMark x1="33156" y1="59520" x2="33156" y2="59520"/>
                        <a14:foregroundMark x1="37333" y1="62240" x2="37333" y2="62240"/>
                        <a14:foregroundMark x1="38933" y1="63680" x2="38933" y2="63680"/>
                        <a14:foregroundMark x1="39822" y1="64800" x2="39822" y2="64800"/>
                        <a14:foregroundMark x1="29689" y1="57280" x2="29689" y2="57280"/>
                        <a14:foregroundMark x1="27111" y1="55680" x2="27111" y2="55680"/>
                        <a14:foregroundMark x1="23378" y1="54080" x2="23378" y2="54080"/>
                        <a14:foregroundMark x1="48178" y1="57280" x2="48178" y2="57280"/>
                        <a14:foregroundMark x1="51111" y1="55520" x2="51111" y2="55520"/>
                        <a14:foregroundMark x1="57333" y1="55680" x2="57333" y2="55680"/>
                        <a14:foregroundMark x1="64267" y1="55040" x2="64267" y2="55040"/>
                        <a14:foregroundMark x1="69422" y1="54240" x2="69422" y2="54240"/>
                        <a14:foregroundMark x1="76533" y1="55040" x2="76533" y2="55040"/>
                        <a14:foregroundMark x1="84889" y1="55040" x2="84889" y2="55040"/>
                        <a14:foregroundMark x1="90133" y1="55040" x2="90133" y2="55040"/>
                        <a14:foregroundMark x1="94489" y1="54720" x2="94489" y2="54720"/>
                        <a14:foregroundMark x1="47467" y1="67520" x2="47467" y2="67520"/>
                        <a14:foregroundMark x1="52089" y1="66720" x2="52089" y2="66720"/>
                        <a14:foregroundMark x1="57244" y1="66240" x2="57244" y2="66240"/>
                        <a14:foregroundMark x1="62489" y1="66560" x2="62489" y2="66560"/>
                        <a14:foregroundMark x1="68622" y1="69760" x2="68622" y2="69760"/>
                        <a14:foregroundMark x1="70933" y1="68960" x2="70933" y2="68960"/>
                        <a14:foregroundMark x1="76978" y1="68480" x2="76978" y2="68480"/>
                        <a14:foregroundMark x1="80800" y1="67040" x2="80800" y2="67040"/>
                        <a14:foregroundMark x1="86489" y1="66720" x2="86489" y2="66720"/>
                        <a14:foregroundMark x1="92356" y1="66560" x2="92356" y2="66560"/>
                        <a14:foregroundMark x1="95378" y1="70080" x2="95378" y2="70080"/>
                        <a14:backgroundMark x1="52089" y1="51680" x2="52089" y2="51680"/>
                        <a14:backgroundMark x1="50667" y1="68480" x2="50667" y2="68480"/>
                        <a14:backgroundMark x1="66844" y1="69280" x2="66844" y2="69280"/>
                        <a14:backgroundMark x1="78222" y1="56960" x2="78222" y2="56960"/>
                        <a14:backgroundMark x1="78222" y1="51200" x2="78222" y2="51200"/>
                        <a14:backgroundMark x1="76800" y1="71520" x2="76800" y2="71520"/>
                        <a14:backgroundMark x1="91378" y1="69280" x2="91378" y2="69280"/>
                        <a14:backgroundMark x1="83733" y1="55520" x2="83733" y2="55520"/>
                      </a14:backgroundRemoval>
                    </a14:imgEffect>
                  </a14:imgLayer>
                </a14:imgProps>
              </a:ext>
              <a:ext uri="{28A0092B-C50C-407E-A947-70E740481C1C}">
                <a14:useLocalDpi xmlns:a14="http://schemas.microsoft.com/office/drawing/2010/main" val="0"/>
              </a:ext>
            </a:extLst>
          </a:blip>
          <a:stretch>
            <a:fillRect/>
          </a:stretch>
        </p:blipFill>
        <p:spPr>
          <a:xfrm>
            <a:off x="7316489" y="6382507"/>
            <a:ext cx="627361" cy="348534"/>
          </a:xfrm>
          <a:prstGeom prst="rect">
            <a:avLst/>
          </a:prstGeom>
        </p:spPr>
      </p:pic>
    </p:spTree>
    <p:extLst>
      <p:ext uri="{BB962C8B-B14F-4D97-AF65-F5344CB8AC3E}">
        <p14:creationId xmlns:p14="http://schemas.microsoft.com/office/powerpoint/2010/main" val="417564295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250208" y="145743"/>
            <a:ext cx="8636000" cy="477202"/>
          </a:xfrm>
          <a:prstGeom prst="rect">
            <a:avLst/>
          </a:prstGeom>
        </p:spPr>
        <p:txBody>
          <a:bodyPr/>
          <a:lstStyle>
            <a:lvl1pPr marL="0" indent="0">
              <a:buNone/>
              <a:defRPr>
                <a:latin typeface="Gill Sans MT" panose="020B0502020104020203" pitchFamily="34" charset="0"/>
              </a:defRPr>
            </a:lvl1pPr>
          </a:lstStyle>
          <a:p>
            <a:pPr lvl="0"/>
            <a:r>
              <a:rPr lang="en-US" dirty="0" smtClean="0"/>
              <a:t>Title</a:t>
            </a:r>
          </a:p>
        </p:txBody>
      </p:sp>
      <p:sp>
        <p:nvSpPr>
          <p:cNvPr id="10" name="Text Placeholder 2"/>
          <p:cNvSpPr>
            <a:spLocks noGrp="1"/>
          </p:cNvSpPr>
          <p:nvPr>
            <p:ph type="body" sz="quarter" idx="11" hasCustomPrompt="1"/>
          </p:nvPr>
        </p:nvSpPr>
        <p:spPr>
          <a:xfrm>
            <a:off x="373040" y="670243"/>
            <a:ext cx="8636000" cy="619125"/>
          </a:xfrm>
          <a:prstGeom prst="rect">
            <a:avLst/>
          </a:prstGeom>
        </p:spPr>
        <p:txBody>
          <a:bodyPr/>
          <a:lstStyle>
            <a:lvl1pPr marL="0" indent="0">
              <a:buNone/>
              <a:defRPr sz="2800">
                <a:latin typeface="Gill Sans MT" panose="020B0502020104020203" pitchFamily="34" charset="0"/>
              </a:defRPr>
            </a:lvl1pPr>
          </a:lstStyle>
          <a:p>
            <a:pPr lvl="0"/>
            <a:r>
              <a:rPr lang="en-US" dirty="0" smtClean="0"/>
              <a:t>Subtitle</a:t>
            </a:r>
          </a:p>
        </p:txBody>
      </p:sp>
      <p:sp>
        <p:nvSpPr>
          <p:cNvPr id="5" name="Text Placeholder 4"/>
          <p:cNvSpPr>
            <a:spLocks noGrp="1"/>
          </p:cNvSpPr>
          <p:nvPr>
            <p:ph type="body" sz="quarter" idx="12" hasCustomPrompt="1"/>
          </p:nvPr>
        </p:nvSpPr>
        <p:spPr>
          <a:xfrm>
            <a:off x="373040" y="1288456"/>
            <a:ext cx="8636000" cy="4603750"/>
          </a:xfrm>
          <a:prstGeom prst="rect">
            <a:avLst/>
          </a:prstGeom>
        </p:spPr>
        <p:txBody>
          <a:bodyPr/>
          <a:lstStyle>
            <a:lvl1pPr>
              <a:defRPr sz="2400">
                <a:latin typeface="Gill Sans MT" panose="020B0502020104020203" pitchFamily="34" charset="0"/>
              </a:defRPr>
            </a:lvl1pPr>
            <a:lvl2pPr>
              <a:defRPr sz="2200">
                <a:latin typeface="Gill Sans MT" panose="020B0502020104020203" pitchFamily="34" charset="0"/>
              </a:defRPr>
            </a:lvl2pPr>
            <a:lvl3pPr>
              <a:defRPr sz="2000">
                <a:latin typeface="Gill Sans MT" panose="020B0502020104020203" pitchFamily="34" charset="0"/>
              </a:defRPr>
            </a:lvl3pPr>
            <a:lvl4pPr>
              <a:defRPr sz="1800">
                <a:latin typeface="Gill Sans MT" panose="020B0502020104020203" pitchFamily="34" charset="0"/>
              </a:defRPr>
            </a:lvl4pPr>
            <a:lvl5pPr>
              <a:defRPr sz="1600">
                <a:latin typeface="Gill Sans MT" panose="020B0502020104020203" pitchFamily="34" charset="0"/>
              </a:defRPr>
            </a:lvl5pPr>
          </a:lstStyle>
          <a:p>
            <a:pPr lvl="0"/>
            <a:r>
              <a:rPr lang="en-US" dirty="0" smtClean="0"/>
              <a:t>Content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Rectangle 1"/>
          <p:cNvSpPr/>
          <p:nvPr userDrawn="1"/>
        </p:nvSpPr>
        <p:spPr>
          <a:xfrm>
            <a:off x="1569027" y="6426778"/>
            <a:ext cx="5663046" cy="322118"/>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latin typeface="Gill Sans MT" panose="020B0502020104020203" pitchFamily="34" charset="0"/>
              </a:rPr>
              <a:t>Prebiotic</a:t>
            </a:r>
            <a:r>
              <a:rPr lang="en-US" sz="1400" baseline="0" dirty="0" smtClean="0">
                <a:latin typeface="Gill Sans MT" panose="020B0502020104020203" pitchFamily="34" charset="0"/>
              </a:rPr>
              <a:t> Molecules in Space and Origins of Life on Earth 22 March 2018</a:t>
            </a:r>
            <a:endParaRPr lang="en-US" sz="1400" dirty="0">
              <a:latin typeface="Gill Sans MT" panose="020B0502020104020203" pitchFamily="34" charset="0"/>
            </a:endParaRPr>
          </a:p>
        </p:txBody>
      </p:sp>
    </p:spTree>
    <p:extLst>
      <p:ext uri="{BB962C8B-B14F-4D97-AF65-F5344CB8AC3E}">
        <p14:creationId xmlns:p14="http://schemas.microsoft.com/office/powerpoint/2010/main" val="226455052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438159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rminator">
    <p:spTree>
      <p:nvGrpSpPr>
        <p:cNvPr id="1" name=""/>
        <p:cNvGrpSpPr/>
        <p:nvPr/>
      </p:nvGrpSpPr>
      <p:grpSpPr>
        <a:xfrm>
          <a:off x="0" y="0"/>
          <a:ext cx="0" cy="0"/>
          <a:chOff x="0" y="0"/>
          <a:chExt cx="0" cy="0"/>
        </a:xfrm>
      </p:grpSpPr>
      <p:sp>
        <p:nvSpPr>
          <p:cNvPr id="13" name="TextBox 12"/>
          <p:cNvSpPr txBox="1"/>
          <p:nvPr userDrawn="1"/>
        </p:nvSpPr>
        <p:spPr>
          <a:xfrm>
            <a:off x="2477284" y="4795909"/>
            <a:ext cx="4417003" cy="313932"/>
          </a:xfrm>
          <a:prstGeom prst="rect">
            <a:avLst/>
          </a:prstGeom>
          <a:noFill/>
        </p:spPr>
        <p:txBody>
          <a:bodyPr wrap="square" rtlCol="0">
            <a:spAutoFit/>
          </a:bodyPr>
          <a:lstStyle/>
          <a:p>
            <a:pPr algn="ctr">
              <a:lnSpc>
                <a:spcPct val="80000"/>
              </a:lnSpc>
              <a:spcBef>
                <a:spcPct val="20000"/>
              </a:spcBef>
            </a:pPr>
            <a:r>
              <a:rPr lang="en-US" sz="1800" b="1" kern="1200" dirty="0" smtClean="0">
                <a:solidFill>
                  <a:srgbClr val="062458"/>
                </a:solidFill>
                <a:latin typeface="Gill Sans MT" charset="0"/>
                <a:ea typeface="+mn-ea"/>
                <a:cs typeface="Gill Sans" charset="0"/>
              </a:rPr>
              <a:t>www.greenbankobservatory.org</a:t>
            </a:r>
            <a:endParaRPr lang="en-US" sz="1800" b="1" kern="1200" dirty="0">
              <a:solidFill>
                <a:srgbClr val="062458"/>
              </a:solidFill>
              <a:latin typeface="Gill Sans MT" charset="0"/>
              <a:ea typeface="+mn-ea"/>
              <a:cs typeface="Gill Sans" charset="0"/>
            </a:endParaRPr>
          </a:p>
        </p:txBody>
      </p:sp>
      <p:sp>
        <p:nvSpPr>
          <p:cNvPr id="15" name="TextBox 14"/>
          <p:cNvSpPr txBox="1"/>
          <p:nvPr userDrawn="1"/>
        </p:nvSpPr>
        <p:spPr>
          <a:xfrm>
            <a:off x="1228144" y="5348749"/>
            <a:ext cx="6250982" cy="800219"/>
          </a:xfrm>
          <a:prstGeom prst="rect">
            <a:avLst/>
          </a:prstGeom>
          <a:noFill/>
        </p:spPr>
        <p:txBody>
          <a:bodyPr wrap="square" rtlCol="0">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i="1" dirty="0" smtClean="0">
                <a:latin typeface="Gill Sans MT" charset="0"/>
                <a:cs typeface="Gill Sans" charset="0"/>
              </a:rPr>
              <a:t>The Green Bank Observatory is a facility of the National Science Foundation</a:t>
            </a:r>
            <a:br>
              <a:rPr lang="en-US" sz="1400" i="1" dirty="0" smtClean="0">
                <a:latin typeface="Gill Sans MT" charset="0"/>
                <a:cs typeface="Gill Sans" charset="0"/>
              </a:rPr>
            </a:br>
            <a:r>
              <a:rPr lang="en-US" sz="1400" i="1" dirty="0" smtClean="0">
                <a:latin typeface="Gill Sans MT" charset="0"/>
                <a:cs typeface="Gill Sans" charset="0"/>
              </a:rPr>
              <a:t>operated under cooperative agreement by Associated Universities, Inc.</a:t>
            </a:r>
          </a:p>
          <a:p>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82943" y="1458992"/>
            <a:ext cx="4511344" cy="2506302"/>
          </a:xfrm>
          <a:prstGeom prst="rect">
            <a:avLst/>
          </a:prstGeom>
        </p:spPr>
      </p:pic>
    </p:spTree>
    <p:extLst>
      <p:ext uri="{BB962C8B-B14F-4D97-AF65-F5344CB8AC3E}">
        <p14:creationId xmlns:p14="http://schemas.microsoft.com/office/powerpoint/2010/main" val="75609877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theme" Target="../theme/theme1.xml"/><Relationship Id="rId10" Type="http://schemas.microsoft.com/office/2007/relationships/hdphoto" Target="../media/hdphoto1.wdp"/><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0255AA-1BD5-446E-819C-59471BEAD13B}" type="datetimeFigureOut">
              <a:rPr lang="en-US" smtClean="0"/>
              <a:t>3/21/2018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AF3DFE-369F-42A8-95CC-0615539CF6FC}" type="slidenum">
              <a:rPr lang="en-US" smtClean="0"/>
              <a:t>‹#›</a:t>
            </a:fld>
            <a:endParaRPr lang="en-US"/>
          </a:p>
        </p:txBody>
      </p:sp>
      <p:sp>
        <p:nvSpPr>
          <p:cNvPr id="10" name="Freeform 9"/>
          <p:cNvSpPr/>
          <p:nvPr/>
        </p:nvSpPr>
        <p:spPr>
          <a:xfrm>
            <a:off x="-80001" y="6113419"/>
            <a:ext cx="9350520" cy="838111"/>
          </a:xfrm>
          <a:custGeom>
            <a:avLst/>
            <a:gdLst>
              <a:gd name="connsiteX0" fmla="*/ 0 w 9393008"/>
              <a:gd name="connsiteY0" fmla="*/ 58023 h 734959"/>
              <a:gd name="connsiteX1" fmla="*/ 1921150 w 9393008"/>
              <a:gd name="connsiteY1" fmla="*/ 193410 h 734959"/>
              <a:gd name="connsiteX2" fmla="*/ 2965534 w 9393008"/>
              <a:gd name="connsiteY2" fmla="*/ 238540 h 734959"/>
              <a:gd name="connsiteX3" fmla="*/ 3829407 w 9393008"/>
              <a:gd name="connsiteY3" fmla="*/ 199857 h 734959"/>
              <a:gd name="connsiteX4" fmla="*/ 4583684 w 9393008"/>
              <a:gd name="connsiteY4" fmla="*/ 148281 h 734959"/>
              <a:gd name="connsiteX5" fmla="*/ 6124473 w 9393008"/>
              <a:gd name="connsiteY5" fmla="*/ 38682 h 734959"/>
              <a:gd name="connsiteX6" fmla="*/ 7723283 w 9393008"/>
              <a:gd name="connsiteY6" fmla="*/ 0 h 734959"/>
              <a:gd name="connsiteX7" fmla="*/ 9077114 w 9393008"/>
              <a:gd name="connsiteY7" fmla="*/ 58023 h 734959"/>
              <a:gd name="connsiteX8" fmla="*/ 9393008 w 9393008"/>
              <a:gd name="connsiteY8" fmla="*/ 90258 h 734959"/>
              <a:gd name="connsiteX9" fmla="*/ 9386561 w 9393008"/>
              <a:gd name="connsiteY9" fmla="*/ 728512 h 734959"/>
              <a:gd name="connsiteX10" fmla="*/ 51574 w 9393008"/>
              <a:gd name="connsiteY10" fmla="*/ 734959 h 734959"/>
              <a:gd name="connsiteX11" fmla="*/ 0 w 9393008"/>
              <a:gd name="connsiteY11" fmla="*/ 58023 h 734959"/>
              <a:gd name="connsiteX0" fmla="*/ 0 w 9393008"/>
              <a:gd name="connsiteY0" fmla="*/ 58023 h 818770"/>
              <a:gd name="connsiteX1" fmla="*/ 1921150 w 9393008"/>
              <a:gd name="connsiteY1" fmla="*/ 193410 h 818770"/>
              <a:gd name="connsiteX2" fmla="*/ 2965534 w 9393008"/>
              <a:gd name="connsiteY2" fmla="*/ 238540 h 818770"/>
              <a:gd name="connsiteX3" fmla="*/ 3829407 w 9393008"/>
              <a:gd name="connsiteY3" fmla="*/ 199857 h 818770"/>
              <a:gd name="connsiteX4" fmla="*/ 4583684 w 9393008"/>
              <a:gd name="connsiteY4" fmla="*/ 148281 h 818770"/>
              <a:gd name="connsiteX5" fmla="*/ 6124473 w 9393008"/>
              <a:gd name="connsiteY5" fmla="*/ 38682 h 818770"/>
              <a:gd name="connsiteX6" fmla="*/ 7723283 w 9393008"/>
              <a:gd name="connsiteY6" fmla="*/ 0 h 818770"/>
              <a:gd name="connsiteX7" fmla="*/ 9077114 w 9393008"/>
              <a:gd name="connsiteY7" fmla="*/ 58023 h 818770"/>
              <a:gd name="connsiteX8" fmla="*/ 9393008 w 9393008"/>
              <a:gd name="connsiteY8" fmla="*/ 90258 h 818770"/>
              <a:gd name="connsiteX9" fmla="*/ 9386561 w 9393008"/>
              <a:gd name="connsiteY9" fmla="*/ 728512 h 818770"/>
              <a:gd name="connsiteX10" fmla="*/ 19340 w 9393008"/>
              <a:gd name="connsiteY10" fmla="*/ 818770 h 818770"/>
              <a:gd name="connsiteX11" fmla="*/ 0 w 9393008"/>
              <a:gd name="connsiteY11" fmla="*/ 58023 h 818770"/>
              <a:gd name="connsiteX0" fmla="*/ 0 w 9393008"/>
              <a:gd name="connsiteY0" fmla="*/ 58023 h 818770"/>
              <a:gd name="connsiteX1" fmla="*/ 1921150 w 9393008"/>
              <a:gd name="connsiteY1" fmla="*/ 193410 h 818770"/>
              <a:gd name="connsiteX2" fmla="*/ 2965534 w 9393008"/>
              <a:gd name="connsiteY2" fmla="*/ 238540 h 818770"/>
              <a:gd name="connsiteX3" fmla="*/ 3829407 w 9393008"/>
              <a:gd name="connsiteY3" fmla="*/ 199857 h 818770"/>
              <a:gd name="connsiteX4" fmla="*/ 4583684 w 9393008"/>
              <a:gd name="connsiteY4" fmla="*/ 148281 h 818770"/>
              <a:gd name="connsiteX5" fmla="*/ 6124473 w 9393008"/>
              <a:gd name="connsiteY5" fmla="*/ 38682 h 818770"/>
              <a:gd name="connsiteX6" fmla="*/ 7723283 w 9393008"/>
              <a:gd name="connsiteY6" fmla="*/ 0 h 818770"/>
              <a:gd name="connsiteX7" fmla="*/ 9077114 w 9393008"/>
              <a:gd name="connsiteY7" fmla="*/ 58023 h 818770"/>
              <a:gd name="connsiteX8" fmla="*/ 9393008 w 9393008"/>
              <a:gd name="connsiteY8" fmla="*/ 90258 h 818770"/>
              <a:gd name="connsiteX9" fmla="*/ 9386561 w 9393008"/>
              <a:gd name="connsiteY9" fmla="*/ 728512 h 818770"/>
              <a:gd name="connsiteX10" fmla="*/ 19340 w 9393008"/>
              <a:gd name="connsiteY10" fmla="*/ 818770 h 818770"/>
              <a:gd name="connsiteX11" fmla="*/ 0 w 9393008"/>
              <a:gd name="connsiteY11" fmla="*/ 58023 h 818770"/>
              <a:gd name="connsiteX0" fmla="*/ 0 w 9393008"/>
              <a:gd name="connsiteY0" fmla="*/ 58023 h 838111"/>
              <a:gd name="connsiteX1" fmla="*/ 1921150 w 9393008"/>
              <a:gd name="connsiteY1" fmla="*/ 193410 h 838111"/>
              <a:gd name="connsiteX2" fmla="*/ 2965534 w 9393008"/>
              <a:gd name="connsiteY2" fmla="*/ 238540 h 838111"/>
              <a:gd name="connsiteX3" fmla="*/ 3829407 w 9393008"/>
              <a:gd name="connsiteY3" fmla="*/ 199857 h 838111"/>
              <a:gd name="connsiteX4" fmla="*/ 4583684 w 9393008"/>
              <a:gd name="connsiteY4" fmla="*/ 148281 h 838111"/>
              <a:gd name="connsiteX5" fmla="*/ 6124473 w 9393008"/>
              <a:gd name="connsiteY5" fmla="*/ 38682 h 838111"/>
              <a:gd name="connsiteX6" fmla="*/ 7723283 w 9393008"/>
              <a:gd name="connsiteY6" fmla="*/ 0 h 838111"/>
              <a:gd name="connsiteX7" fmla="*/ 9077114 w 9393008"/>
              <a:gd name="connsiteY7" fmla="*/ 58023 h 838111"/>
              <a:gd name="connsiteX8" fmla="*/ 9393008 w 9393008"/>
              <a:gd name="connsiteY8" fmla="*/ 90258 h 838111"/>
              <a:gd name="connsiteX9" fmla="*/ 9386561 w 9393008"/>
              <a:gd name="connsiteY9" fmla="*/ 838111 h 838111"/>
              <a:gd name="connsiteX10" fmla="*/ 19340 w 9393008"/>
              <a:gd name="connsiteY10" fmla="*/ 818770 h 838111"/>
              <a:gd name="connsiteX11" fmla="*/ 0 w 9393008"/>
              <a:gd name="connsiteY11" fmla="*/ 58023 h 838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93008" h="838111">
                <a:moveTo>
                  <a:pt x="0" y="58023"/>
                </a:moveTo>
                <a:lnTo>
                  <a:pt x="1921150" y="193410"/>
                </a:lnTo>
                <a:lnTo>
                  <a:pt x="2965534" y="238540"/>
                </a:lnTo>
                <a:lnTo>
                  <a:pt x="3829407" y="199857"/>
                </a:lnTo>
                <a:lnTo>
                  <a:pt x="4583684" y="148281"/>
                </a:lnTo>
                <a:lnTo>
                  <a:pt x="6124473" y="38682"/>
                </a:lnTo>
                <a:lnTo>
                  <a:pt x="7723283" y="0"/>
                </a:lnTo>
                <a:lnTo>
                  <a:pt x="9077114" y="58023"/>
                </a:lnTo>
                <a:lnTo>
                  <a:pt x="9393008" y="90258"/>
                </a:lnTo>
                <a:lnTo>
                  <a:pt x="9386561" y="838111"/>
                </a:lnTo>
                <a:lnTo>
                  <a:pt x="19340" y="818770"/>
                </a:lnTo>
                <a:lnTo>
                  <a:pt x="0" y="58023"/>
                </a:lnTo>
                <a:close/>
              </a:path>
            </a:pathLst>
          </a:custGeom>
          <a:solidFill>
            <a:srgbClr val="06245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6"/>
          <a:stretch>
            <a:fillRect/>
          </a:stretch>
        </p:blipFill>
        <p:spPr>
          <a:xfrm>
            <a:off x="8006597" y="6429398"/>
            <a:ext cx="335026" cy="335026"/>
          </a:xfrm>
          <a:prstGeom prst="rect">
            <a:avLst/>
          </a:prstGeom>
        </p:spPr>
      </p:pic>
      <p:pic>
        <p:nvPicPr>
          <p:cNvPr id="12" name="Picture 11" descr="Curves_orange_blue.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982031"/>
            <a:ext cx="9144000" cy="482203"/>
          </a:xfrm>
          <a:prstGeom prst="rect">
            <a:avLst/>
          </a:prstGeom>
        </p:spPr>
      </p:pic>
      <p:pic>
        <p:nvPicPr>
          <p:cNvPr id="13" name="Picture 12" descr="AUI Logo_White.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03224" y="6382507"/>
            <a:ext cx="600744" cy="429103"/>
          </a:xfrm>
          <a:prstGeom prst="rect">
            <a:avLst/>
          </a:prstGeom>
        </p:spPr>
      </p:pic>
      <p:sp>
        <p:nvSpPr>
          <p:cNvPr id="15" name="Subtitle 2"/>
          <p:cNvSpPr txBox="1">
            <a:spLocks/>
          </p:cNvSpPr>
          <p:nvPr/>
        </p:nvSpPr>
        <p:spPr>
          <a:xfrm>
            <a:off x="211671" y="6510864"/>
            <a:ext cx="3769084" cy="217448"/>
          </a:xfrm>
          <a:prstGeom prst="rect">
            <a:avLst/>
          </a:prstGeom>
        </p:spPr>
        <p:txBody>
          <a:bodyPr vert="horz" wrap="none" lIns="0" tIns="0" rIns="0" bIns="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fld id="{0372DE0E-017C-6047-AB40-14FA8E408B1F}" type="slidenum">
              <a:rPr lang="en-US" sz="1200" smtClean="0">
                <a:solidFill>
                  <a:schemeClr val="bg1"/>
                </a:solidFill>
                <a:latin typeface="Gill Sans Light"/>
                <a:cs typeface="Gill Sans Light"/>
              </a:rPr>
              <a:pPr algn="l"/>
              <a:t>‹#›</a:t>
            </a:fld>
            <a:endParaRPr lang="en-US" sz="1200" dirty="0">
              <a:solidFill>
                <a:schemeClr val="tx2">
                  <a:lumMod val="20000"/>
                  <a:lumOff val="80000"/>
                </a:schemeClr>
              </a:solidFill>
              <a:latin typeface="Gill Sans Light"/>
              <a:cs typeface="Gill Sans Light"/>
            </a:endParaRPr>
          </a:p>
        </p:txBody>
      </p:sp>
      <p:sp>
        <p:nvSpPr>
          <p:cNvPr id="16" name="Footer Placeholder 1"/>
          <p:cNvSpPr txBox="1">
            <a:spLocks/>
          </p:cNvSpPr>
          <p:nvPr/>
        </p:nvSpPr>
        <p:spPr>
          <a:xfrm>
            <a:off x="2735580" y="6405805"/>
            <a:ext cx="3672840" cy="382211"/>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400" b="1" dirty="0" smtClean="0">
                <a:solidFill>
                  <a:schemeClr val="bg1"/>
                </a:solidFill>
                <a:effectLst/>
                <a:latin typeface="Gill Sans MT" panose="020B0502020104020203" pitchFamily="34" charset="0"/>
              </a:rPr>
              <a:t>5th US/China Workshop</a:t>
            </a:r>
            <a:endParaRPr lang="en-US" sz="1400" b="1" dirty="0">
              <a:solidFill>
                <a:schemeClr val="bg1"/>
              </a:solidFill>
              <a:latin typeface="Gill Sans MT" panose="020B0502020104020203" pitchFamily="34" charset="0"/>
            </a:endParaRPr>
          </a:p>
        </p:txBody>
      </p:sp>
      <p:pic>
        <p:nvPicPr>
          <p:cNvPr id="3" name="Picture 2"/>
          <p:cNvPicPr>
            <a:picLocks noChangeAspect="1"/>
          </p:cNvPicPr>
          <p:nvPr userDrawn="1"/>
        </p:nvPicPr>
        <p:blipFill>
          <a:blip r:embed="rId9">
            <a:biLevel thresh="25000"/>
            <a:extLst>
              <a:ext uri="{BEBA8EAE-BF5A-486C-A8C5-ECC9F3942E4B}">
                <a14:imgProps xmlns:a14="http://schemas.microsoft.com/office/drawing/2010/main">
                  <a14:imgLayer r:embed="rId10">
                    <a14:imgEffect>
                      <a14:backgroundRemoval t="0" b="100000" l="1867" r="100000">
                        <a14:foregroundMark x1="33156" y1="20000" x2="33156" y2="20000"/>
                        <a14:foregroundMark x1="31644" y1="58720" x2="31644" y2="58720"/>
                        <a14:foregroundMark x1="34222" y1="60320" x2="34222" y2="60320"/>
                        <a14:foregroundMark x1="37689" y1="62560" x2="37689" y2="62560"/>
                        <a14:foregroundMark x1="36444" y1="61760" x2="36444" y2="61760"/>
                        <a14:foregroundMark x1="39822" y1="64320" x2="39822" y2="64320"/>
                        <a14:foregroundMark x1="26578" y1="55680" x2="26578" y2="55680"/>
                        <a14:foregroundMark x1="19822" y1="52800" x2="19822" y2="52800"/>
                        <a14:foregroundMark x1="44356" y1="52320" x2="44356" y2="52320"/>
                        <a14:foregroundMark x1="50667" y1="52320" x2="50667" y2="52320"/>
                        <a14:foregroundMark x1="56800" y1="51200" x2="56800" y2="51200"/>
                        <a14:foregroundMark x1="62756" y1="51520" x2="62756" y2="51520"/>
                        <a14:foregroundMark x1="68533" y1="51680" x2="68533" y2="51680"/>
                        <a14:foregroundMark x1="76889" y1="53760" x2="76889" y2="53760"/>
                        <a14:foregroundMark x1="83022" y1="54560" x2="83022" y2="54560"/>
                        <a14:foregroundMark x1="87911" y1="54720" x2="87911" y2="54720"/>
                        <a14:foregroundMark x1="93956" y1="54720" x2="93956" y2="54720"/>
                        <a14:foregroundMark x1="94844" y1="67040" x2="94844" y2="67040"/>
                        <a14:foregroundMark x1="92711" y1="68320" x2="92711" y2="68320"/>
                        <a14:foregroundMark x1="85689" y1="66080" x2="85689" y2="66080"/>
                        <a14:foregroundMark x1="80356" y1="66560" x2="80356" y2="66560"/>
                        <a14:foregroundMark x1="76444" y1="67520" x2="76444" y2="67520"/>
                        <a14:foregroundMark x1="73600" y1="67520" x2="73600" y2="67520"/>
                        <a14:foregroundMark x1="66578" y1="66240" x2="66578" y2="66240"/>
                        <a14:foregroundMark x1="61333" y1="65760" x2="61333" y2="65760"/>
                        <a14:foregroundMark x1="55467" y1="66560" x2="55467" y2="66560"/>
                        <a14:foregroundMark x1="51467" y1="66560" x2="51467" y2="66560"/>
                        <a14:foregroundMark x1="46311" y1="66240" x2="46311" y2="66240"/>
                        <a14:foregroundMark x1="30133" y1="57760" x2="30133" y2="57760"/>
                        <a14:foregroundMark x1="33422" y1="59680" x2="33422" y2="59680"/>
                        <a14:backgroundMark x1="16089" y1="8800" x2="16089" y2="8800"/>
                        <a14:backgroundMark x1="17422" y1="9440" x2="17422" y2="9440"/>
                        <a14:backgroundMark x1="52622" y1="52960" x2="52622" y2="52960"/>
                        <a14:backgroundMark x1="51200" y1="70080" x2="51200" y2="70080"/>
                        <a14:backgroundMark x1="67200" y1="68320" x2="67200" y2="68320"/>
                        <a14:backgroundMark x1="76356" y1="71680" x2="76356" y2="71680"/>
                        <a14:backgroundMark x1="78311" y1="58560" x2="78311" y2="58560"/>
                        <a14:backgroundMark x1="78133" y1="51680" x2="78133" y2="51680"/>
                        <a14:backgroundMark x1="83733" y1="55520" x2="83733" y2="55520"/>
                        <a14:backgroundMark x1="91644" y1="68480" x2="91644" y2="68480"/>
                      </a14:backgroundRemoval>
                    </a14:imgEffect>
                  </a14:imgLayer>
                </a14:imgProps>
              </a:ext>
              <a:ext uri="{28A0092B-C50C-407E-A947-70E740481C1C}">
                <a14:useLocalDpi xmlns:a14="http://schemas.microsoft.com/office/drawing/2010/main" val="0"/>
              </a:ext>
            </a:extLst>
          </a:blip>
          <a:stretch>
            <a:fillRect/>
          </a:stretch>
        </p:blipFill>
        <p:spPr>
          <a:xfrm>
            <a:off x="7267611" y="6388099"/>
            <a:ext cx="677385" cy="376325"/>
          </a:xfrm>
          <a:prstGeom prst="rect">
            <a:avLst/>
          </a:prstGeom>
        </p:spPr>
      </p:pic>
      <p:sp>
        <p:nvSpPr>
          <p:cNvPr id="14" name="Rectangle 13"/>
          <p:cNvSpPr/>
          <p:nvPr userDrawn="1"/>
        </p:nvSpPr>
        <p:spPr>
          <a:xfrm>
            <a:off x="1569027" y="6426778"/>
            <a:ext cx="5663046" cy="322118"/>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latin typeface="Gill Sans MT" panose="020B0502020104020203" pitchFamily="34" charset="0"/>
              </a:rPr>
              <a:t>Prebiotic</a:t>
            </a:r>
            <a:r>
              <a:rPr lang="en-US" sz="1400" baseline="0" dirty="0" smtClean="0">
                <a:latin typeface="Gill Sans MT" panose="020B0502020104020203" pitchFamily="34" charset="0"/>
              </a:rPr>
              <a:t> Molecules in Space and Origins of Life on Earth 22 March 2018</a:t>
            </a:r>
            <a:endParaRPr lang="en-US" sz="1400" dirty="0">
              <a:latin typeface="Gill Sans MT" panose="020B0502020104020203" pitchFamily="34" charset="0"/>
            </a:endParaRPr>
          </a:p>
        </p:txBody>
      </p:sp>
    </p:spTree>
    <p:extLst>
      <p:ext uri="{BB962C8B-B14F-4D97-AF65-F5344CB8AC3E}">
        <p14:creationId xmlns:p14="http://schemas.microsoft.com/office/powerpoint/2010/main" val="3925874379"/>
      </p:ext>
    </p:extLst>
  </p:cSld>
  <p:clrMap bg1="lt1" tx1="dk1" bg2="lt2" tx2="dk2" accent1="accent1" accent2="accent2" accent3="accent3" accent4="accent4" accent5="accent5" accent6="accent6" hlink="hlink" folHlink="folHlink"/>
  <p:sldLayoutIdLst>
    <p:sldLayoutId id="2147483669" r:id="rId1"/>
    <p:sldLayoutId id="2147483662" r:id="rId2"/>
    <p:sldLayoutId id="2147483663" r:id="rId3"/>
    <p:sldLayoutId id="2147483665" r:id="rId4"/>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png"/><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15.gif"/></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33438" y="4566954"/>
            <a:ext cx="7110412" cy="628231"/>
          </a:xfrm>
        </p:spPr>
        <p:txBody>
          <a:bodyPr/>
          <a:lstStyle/>
          <a:p>
            <a:r>
              <a:rPr lang="en-US" sz="2400" dirty="0"/>
              <a:t>Recent Advances in Our Understanding of the Prebiotic Molecular Complexity in Astronomical Environments.</a:t>
            </a:r>
            <a:endParaRPr lang="en-US" dirty="0"/>
          </a:p>
        </p:txBody>
      </p:sp>
      <p:sp>
        <p:nvSpPr>
          <p:cNvPr id="3" name="Text Placeholder 2"/>
          <p:cNvSpPr>
            <a:spLocks noGrp="1"/>
          </p:cNvSpPr>
          <p:nvPr>
            <p:ph type="body" sz="quarter" idx="11"/>
          </p:nvPr>
        </p:nvSpPr>
        <p:spPr>
          <a:xfrm>
            <a:off x="833438" y="5736314"/>
            <a:ext cx="7110412" cy="628231"/>
          </a:xfrm>
        </p:spPr>
        <p:txBody>
          <a:bodyPr/>
          <a:lstStyle/>
          <a:p>
            <a:pPr lvl="0"/>
            <a:r>
              <a:rPr lang="en-US" sz="1600" dirty="0"/>
              <a:t>Anthony </a:t>
            </a:r>
            <a:r>
              <a:rPr lang="en-US" sz="1600" dirty="0" err="1"/>
              <a:t>Remijan</a:t>
            </a:r>
            <a:endParaRPr lang="en-US" sz="1600" dirty="0"/>
          </a:p>
          <a:p>
            <a:pPr lvl="0"/>
            <a:r>
              <a:rPr lang="en-US" sz="1600" dirty="0"/>
              <a:t>NA ALMA Regional Center</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396435"/>
            <a:ext cx="2301766" cy="597045"/>
          </a:xfrm>
          <a:prstGeom prst="rect">
            <a:avLst/>
          </a:prstGeom>
        </p:spPr>
      </p:pic>
      <p:sp>
        <p:nvSpPr>
          <p:cNvPr id="5" name="Rectangle 4"/>
          <p:cNvSpPr/>
          <p:nvPr/>
        </p:nvSpPr>
        <p:spPr>
          <a:xfrm rot="19522148">
            <a:off x="2081048" y="3998204"/>
            <a:ext cx="4771697" cy="1650125"/>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C00000"/>
                </a:solidFill>
                <a:latin typeface="Gill Sans MT" panose="020B0502020104020203" pitchFamily="34" charset="0"/>
              </a:rPr>
              <a:t>What exactly are you planning to talk about???</a:t>
            </a:r>
            <a:endParaRPr lang="en-US" sz="2400" b="1" dirty="0">
              <a:solidFill>
                <a:srgbClr val="C00000"/>
              </a:solidFill>
              <a:latin typeface="Gill Sans MT" panose="020B0502020104020203" pitchFamily="34" charset="0"/>
            </a:endParaRPr>
          </a:p>
        </p:txBody>
      </p:sp>
    </p:spTree>
    <p:extLst>
      <p:ext uri="{BB962C8B-B14F-4D97-AF65-F5344CB8AC3E}">
        <p14:creationId xmlns:p14="http://schemas.microsoft.com/office/powerpoint/2010/main" val="349460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p:cNvSpPr txBox="1">
            <a:spLocks/>
          </p:cNvSpPr>
          <p:nvPr/>
        </p:nvSpPr>
        <p:spPr>
          <a:xfrm>
            <a:off x="250208" y="145743"/>
            <a:ext cx="8636000" cy="477202"/>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3200" kern="1200" baseline="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New Frequencies</a:t>
            </a:r>
            <a:endParaRPr lang="en-US" dirty="0" smtClean="0"/>
          </a:p>
        </p:txBody>
      </p:sp>
      <p:sp>
        <p:nvSpPr>
          <p:cNvPr id="3" name="Text Placeholder 2"/>
          <p:cNvSpPr txBox="1">
            <a:spLocks/>
          </p:cNvSpPr>
          <p:nvPr/>
        </p:nvSpPr>
        <p:spPr>
          <a:xfrm>
            <a:off x="373040" y="670243"/>
            <a:ext cx="8636000" cy="619125"/>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800" kern="1200" baseline="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mtClean="0"/>
              <a:t>The GBT PRIMOS Program</a:t>
            </a:r>
            <a:endParaRPr lang="en-US" dirty="0" smtClean="0"/>
          </a:p>
        </p:txBody>
      </p:sp>
      <p:sp>
        <p:nvSpPr>
          <p:cNvPr id="4" name="Text Placeholder 4"/>
          <p:cNvSpPr txBox="1">
            <a:spLocks/>
          </p:cNvSpPr>
          <p:nvPr/>
        </p:nvSpPr>
        <p:spPr>
          <a:xfrm>
            <a:off x="373040" y="1288456"/>
            <a:ext cx="8636000" cy="460375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baseline="0">
                <a:solidFill>
                  <a:schemeClr val="tx1"/>
                </a:solidFill>
                <a:latin typeface="Gill Sans MT" panose="020B0502020104020203" pitchFamily="34" charset="0"/>
                <a:ea typeface="+mn-ea"/>
                <a:cs typeface="+mn-cs"/>
              </a:defRPr>
            </a:lvl1pPr>
            <a:lvl2pPr marL="800100" indent="-342900" algn="l" defTabSz="914400" rtl="0" eaLnBrk="1" latinLnBrk="0" hangingPunct="1">
              <a:spcBef>
                <a:spcPct val="20000"/>
              </a:spcBef>
              <a:buFont typeface="Arial" panose="020B0604020202020204" pitchFamily="34" charset="0"/>
              <a:buChar char="•"/>
              <a:defRPr sz="2200" kern="1200" baseline="0">
                <a:solidFill>
                  <a:schemeClr val="tx1"/>
                </a:solidFill>
                <a:latin typeface="Gill Sans MT" panose="020B0502020104020203" pitchFamily="34" charset="0"/>
                <a:ea typeface="+mn-ea"/>
                <a:cs typeface="+mn-cs"/>
              </a:defRPr>
            </a:lvl2pPr>
            <a:lvl3pPr marL="914400" indent="0" algn="l" defTabSz="914400" rtl="0" eaLnBrk="1" latinLnBrk="0" hangingPunct="1">
              <a:spcBef>
                <a:spcPct val="20000"/>
              </a:spcBef>
              <a:buFont typeface="Arial" panose="020B0604020202020204" pitchFamily="34" charset="0"/>
              <a:buNone/>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Gill Sans MT" panose="020B0502020104020203"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mtClean="0"/>
              <a:t>The characterization of complex organic molecule emission at low frequencies – new astronomical masers.</a:t>
            </a:r>
            <a:endParaRPr lang="en-US" dirty="0" smtClean="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2570" y="2461576"/>
            <a:ext cx="2592543" cy="259254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202" y="2075643"/>
            <a:ext cx="3546185" cy="3960339"/>
          </a:xfrm>
          <a:prstGeom prst="rect">
            <a:avLst/>
          </a:prstGeom>
        </p:spPr>
      </p:pic>
      <p:sp>
        <p:nvSpPr>
          <p:cNvPr id="7" name="Rectangle 6"/>
          <p:cNvSpPr/>
          <p:nvPr/>
        </p:nvSpPr>
        <p:spPr>
          <a:xfrm>
            <a:off x="5927296" y="2115578"/>
            <a:ext cx="3073580" cy="3989071"/>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p:spPr>
        <p:style>
          <a:lnRef idx="2">
            <a:schemeClr val="accent2">
              <a:shade val="50000"/>
            </a:schemeClr>
          </a:lnRef>
          <a:fillRef idx="1">
            <a:schemeClr val="accent2"/>
          </a:fillRef>
          <a:effectRef idx="0">
            <a:schemeClr val="accent2"/>
          </a:effectRef>
          <a:fontRef idx="minor">
            <a:schemeClr val="lt1"/>
          </a:fontRef>
        </p:style>
        <p:txBody>
          <a:bodyPr wrap="square" lIns="64291" tIns="32146" rIns="64291" bIns="32146">
            <a:spAutoFit/>
          </a:bodyPr>
          <a:lstStyle/>
          <a:p>
            <a:r>
              <a:rPr lang="en-US" sz="1700" dirty="0"/>
              <a:t>These results are in sharp contrast with </a:t>
            </a:r>
            <a:r>
              <a:rPr lang="en-US" sz="1700" dirty="0" err="1"/>
              <a:t>interferometric</a:t>
            </a:r>
            <a:r>
              <a:rPr lang="en-US" sz="1700" dirty="0"/>
              <a:t> observations showing that HCOOCH</a:t>
            </a:r>
            <a:r>
              <a:rPr lang="en-US" sz="1700" baseline="-25000" dirty="0"/>
              <a:t>3</a:t>
            </a:r>
            <a:r>
              <a:rPr lang="en-US" sz="1700" dirty="0"/>
              <a:t> resides predominantly in the compact (6.5") LMH hot core near </a:t>
            </a:r>
            <a:r>
              <a:rPr lang="en-US" sz="1700" dirty="0" err="1"/>
              <a:t>Sgr</a:t>
            </a:r>
            <a:r>
              <a:rPr lang="en-US" sz="1700" dirty="0"/>
              <a:t> B2(N) (Miao et al. 1995). </a:t>
            </a:r>
          </a:p>
          <a:p>
            <a:r>
              <a:rPr lang="en-US" sz="1700" dirty="0"/>
              <a:t>This source is indeed characterized by very high densities (</a:t>
            </a:r>
            <a:r>
              <a:rPr lang="en-US" sz="1700" i="1" dirty="0"/>
              <a:t>&gt; </a:t>
            </a:r>
            <a:r>
              <a:rPr lang="en-US" sz="1700" dirty="0"/>
              <a:t>10</a:t>
            </a:r>
            <a:r>
              <a:rPr lang="en-US" sz="1700" baseline="30000" dirty="0"/>
              <a:t>7</a:t>
            </a:r>
            <a:r>
              <a:rPr lang="en-US" sz="1700" dirty="0"/>
              <a:t> cm</a:t>
            </a:r>
            <a:r>
              <a:rPr lang="en-US" sz="1700" baseline="30000" dirty="0"/>
              <a:t>-3</a:t>
            </a:r>
            <a:r>
              <a:rPr lang="en-US" sz="1700" dirty="0"/>
              <a:t>) and gas temperatures (</a:t>
            </a:r>
            <a:r>
              <a:rPr lang="en-US" sz="1700" i="1" dirty="0"/>
              <a:t>&gt;</a:t>
            </a:r>
            <a:r>
              <a:rPr lang="en-US" sz="1700" dirty="0"/>
              <a:t>100 K).  Assuming a source size of 4“ and a rotational temperature of 80 K, a column density of 4.5x10</a:t>
            </a:r>
            <a:r>
              <a:rPr lang="en-US" sz="1700" baseline="30000" dirty="0"/>
              <a:t>17</a:t>
            </a:r>
            <a:r>
              <a:rPr lang="en-US" sz="1700" dirty="0"/>
              <a:t> cm</a:t>
            </a:r>
            <a:r>
              <a:rPr lang="en-US" sz="1700" baseline="30000" dirty="0"/>
              <a:t>-2</a:t>
            </a:r>
            <a:r>
              <a:rPr lang="en-US" sz="1700" dirty="0"/>
              <a:t> </a:t>
            </a:r>
            <a:r>
              <a:rPr lang="fr-FR" sz="1700" dirty="0"/>
              <a:t>(</a:t>
            </a:r>
            <a:r>
              <a:rPr lang="fr-FR" sz="1700" dirty="0" err="1"/>
              <a:t>Belloche</a:t>
            </a:r>
            <a:r>
              <a:rPr lang="fr-FR" sz="1700" dirty="0"/>
              <a:t> et al. 2009, 2013)</a:t>
            </a:r>
            <a:endParaRPr lang="en-US" sz="1700" dirty="0"/>
          </a:p>
        </p:txBody>
      </p:sp>
      <p:sp>
        <p:nvSpPr>
          <p:cNvPr id="8" name="Rectangle 46"/>
          <p:cNvSpPr>
            <a:spLocks/>
          </p:cNvSpPr>
          <p:nvPr/>
        </p:nvSpPr>
        <p:spPr bwMode="auto">
          <a:xfrm>
            <a:off x="763599" y="6098364"/>
            <a:ext cx="8090484" cy="430887"/>
          </a:xfrm>
          <a:prstGeom prst="rect">
            <a:avLst/>
          </a:prstGeom>
          <a:solidFill>
            <a:srgbClr val="FFFF00"/>
          </a:solidFill>
          <a:ln w="12700" cap="flat">
            <a:noFill/>
            <a:miter lim="800000"/>
            <a:headEnd type="none" w="med" len="med"/>
            <a:tailEnd type="none" w="med" len="med"/>
          </a:ln>
        </p:spPr>
        <p:txBody>
          <a:bodyPr wrap="none" lIns="0" tIns="0" rIns="0" bIns="0" anchor="ctr">
            <a:spAutoFit/>
          </a:bodyPr>
          <a:lstStyle/>
          <a:p>
            <a:pPr algn="ctr"/>
            <a:r>
              <a:rPr lang="en-US" sz="1400" dirty="0" smtClean="0">
                <a:solidFill>
                  <a:srgbClr val="002060"/>
                </a:solidFill>
                <a:ea typeface="Gill Sans Light" charset="0"/>
                <a:cs typeface="Gill Sans Light" charset="0"/>
              </a:rPr>
              <a:t>Weak Maser Emission of Methyl </a:t>
            </a:r>
            <a:r>
              <a:rPr lang="en-US" sz="1400" dirty="0" err="1" smtClean="0">
                <a:solidFill>
                  <a:srgbClr val="002060"/>
                </a:solidFill>
                <a:ea typeface="Gill Sans Light" charset="0"/>
                <a:cs typeface="Gill Sans Light" charset="0"/>
              </a:rPr>
              <a:t>Formate</a:t>
            </a:r>
            <a:r>
              <a:rPr lang="en-US" sz="1400" dirty="0" smtClean="0">
                <a:solidFill>
                  <a:srgbClr val="002060"/>
                </a:solidFill>
                <a:ea typeface="Gill Sans Light" charset="0"/>
                <a:cs typeface="Gill Sans Light" charset="0"/>
              </a:rPr>
              <a:t> toward Sagittarius B2(N) in the Green Bank Telescope PRIMOS Survey</a:t>
            </a:r>
          </a:p>
          <a:p>
            <a:pPr algn="ctr"/>
            <a:r>
              <a:rPr lang="pl-PL" sz="1400" dirty="0" smtClean="0">
                <a:solidFill>
                  <a:srgbClr val="002060"/>
                </a:solidFill>
                <a:ea typeface="Gill Sans Light" charset="0"/>
                <a:cs typeface="Gill Sans Light" charset="0"/>
              </a:rPr>
              <a:t>	Faure, A.; Remijan, A. J.; Szalewicz, K.; Wiesenfeld, L.</a:t>
            </a:r>
            <a:r>
              <a:rPr lang="en-US" sz="1400" dirty="0" smtClean="0">
                <a:solidFill>
                  <a:srgbClr val="002060"/>
                </a:solidFill>
                <a:ea typeface="Gill Sans Light" charset="0"/>
                <a:cs typeface="Gill Sans Light" charset="0"/>
              </a:rPr>
              <a:t> – 2014, </a:t>
            </a:r>
            <a:r>
              <a:rPr lang="en-US" sz="1400" dirty="0" err="1" smtClean="0">
                <a:solidFill>
                  <a:srgbClr val="002060"/>
                </a:solidFill>
                <a:ea typeface="Gill Sans Light" charset="0"/>
                <a:cs typeface="Gill Sans Light" charset="0"/>
              </a:rPr>
              <a:t>ApJ</a:t>
            </a:r>
            <a:r>
              <a:rPr lang="en-US" sz="1400" dirty="0" smtClean="0">
                <a:solidFill>
                  <a:srgbClr val="002060"/>
                </a:solidFill>
                <a:ea typeface="Gill Sans Light" charset="0"/>
                <a:cs typeface="Gill Sans Light" charset="0"/>
              </a:rPr>
              <a:t>,</a:t>
            </a:r>
            <a:r>
              <a:rPr lang="en-US" sz="1400" baseline="0" dirty="0" smtClean="0">
                <a:solidFill>
                  <a:srgbClr val="002060"/>
                </a:solidFill>
                <a:ea typeface="Gill Sans Light" charset="0"/>
                <a:cs typeface="Gill Sans Light" charset="0"/>
              </a:rPr>
              <a:t> 783, 72</a:t>
            </a:r>
            <a:endParaRPr lang="en-US" sz="1400" dirty="0">
              <a:solidFill>
                <a:srgbClr val="002060"/>
              </a:solidFill>
              <a:ea typeface="Gill Sans Light" charset="0"/>
              <a:cs typeface="Gill Sans Light" charset="0"/>
            </a:endParaRPr>
          </a:p>
        </p:txBody>
      </p:sp>
    </p:spTree>
    <p:extLst>
      <p:ext uri="{BB962C8B-B14F-4D97-AF65-F5344CB8AC3E}">
        <p14:creationId xmlns:p14="http://schemas.microsoft.com/office/powerpoint/2010/main" val="21654682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p:cNvSpPr txBox="1">
            <a:spLocks/>
          </p:cNvSpPr>
          <p:nvPr/>
        </p:nvSpPr>
        <p:spPr>
          <a:xfrm>
            <a:off x="250208" y="145743"/>
            <a:ext cx="8636000" cy="477202"/>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3200" kern="1200" baseline="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New Frequencies</a:t>
            </a:r>
            <a:endParaRPr lang="en-US" dirty="0" smtClean="0"/>
          </a:p>
        </p:txBody>
      </p:sp>
      <p:sp>
        <p:nvSpPr>
          <p:cNvPr id="3" name="Text Placeholder 2"/>
          <p:cNvSpPr txBox="1">
            <a:spLocks/>
          </p:cNvSpPr>
          <p:nvPr/>
        </p:nvSpPr>
        <p:spPr>
          <a:xfrm>
            <a:off x="373040" y="670243"/>
            <a:ext cx="8636000" cy="619125"/>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800" kern="1200" baseline="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mtClean="0"/>
              <a:t>The GBT PRIMOS Program</a:t>
            </a:r>
            <a:endParaRPr lang="en-US" dirty="0" smtClean="0"/>
          </a:p>
        </p:txBody>
      </p:sp>
      <p:sp>
        <p:nvSpPr>
          <p:cNvPr id="4" name="Text Placeholder 4"/>
          <p:cNvSpPr txBox="1">
            <a:spLocks/>
          </p:cNvSpPr>
          <p:nvPr/>
        </p:nvSpPr>
        <p:spPr>
          <a:xfrm>
            <a:off x="373040" y="1288456"/>
            <a:ext cx="8636000" cy="460375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baseline="0">
                <a:solidFill>
                  <a:schemeClr val="tx1"/>
                </a:solidFill>
                <a:latin typeface="Gill Sans MT" panose="020B0502020104020203" pitchFamily="34" charset="0"/>
                <a:ea typeface="+mn-ea"/>
                <a:cs typeface="+mn-cs"/>
              </a:defRPr>
            </a:lvl1pPr>
            <a:lvl2pPr marL="800100" indent="-342900" algn="l" defTabSz="914400" rtl="0" eaLnBrk="1" latinLnBrk="0" hangingPunct="1">
              <a:spcBef>
                <a:spcPct val="20000"/>
              </a:spcBef>
              <a:buFont typeface="Arial" panose="020B0604020202020204" pitchFamily="34" charset="0"/>
              <a:buChar char="•"/>
              <a:defRPr sz="2200" kern="1200" baseline="0">
                <a:solidFill>
                  <a:schemeClr val="tx1"/>
                </a:solidFill>
                <a:latin typeface="Gill Sans MT" panose="020B0502020104020203" pitchFamily="34" charset="0"/>
                <a:ea typeface="+mn-ea"/>
                <a:cs typeface="+mn-cs"/>
              </a:defRPr>
            </a:lvl2pPr>
            <a:lvl3pPr marL="914400" indent="0" algn="l" defTabSz="914400" rtl="0" eaLnBrk="1" latinLnBrk="0" hangingPunct="1">
              <a:spcBef>
                <a:spcPct val="20000"/>
              </a:spcBef>
              <a:buFont typeface="Arial" panose="020B0604020202020204" pitchFamily="34" charset="0"/>
              <a:buNone/>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Gill Sans MT" panose="020B0502020104020203"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mtClean="0"/>
              <a:t>The characterization of complex organic molecule emission at low frequencies – new astronomical masers.</a:t>
            </a:r>
            <a:endParaRPr lang="en-US" dirty="0" smtClean="0"/>
          </a:p>
        </p:txBody>
      </p:sp>
      <p:sp>
        <p:nvSpPr>
          <p:cNvPr id="5" name="Rectangle 4"/>
          <p:cNvSpPr/>
          <p:nvPr/>
        </p:nvSpPr>
        <p:spPr>
          <a:xfrm>
            <a:off x="5341591" y="3849046"/>
            <a:ext cx="3544618" cy="2834909"/>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5400000" scaled="1"/>
            <a:tileRect/>
          </a:gradFill>
        </p:spPr>
        <p:style>
          <a:lnRef idx="2">
            <a:schemeClr val="accent2">
              <a:shade val="50000"/>
            </a:schemeClr>
          </a:lnRef>
          <a:fillRef idx="1">
            <a:schemeClr val="accent2"/>
          </a:fillRef>
          <a:effectRef idx="0">
            <a:schemeClr val="accent2"/>
          </a:effectRef>
          <a:fontRef idx="minor">
            <a:schemeClr val="lt1"/>
          </a:fontRef>
        </p:style>
        <p:txBody>
          <a:bodyPr wrap="square" lIns="64291" tIns="32146" rIns="64291" bIns="32146">
            <a:spAutoFit/>
          </a:bodyPr>
          <a:lstStyle/>
          <a:p>
            <a:pPr algn="ctr"/>
            <a:r>
              <a:rPr lang="en-US" sz="2000" b="1" dirty="0"/>
              <a:t>The conclusion is that </a:t>
            </a:r>
            <a:r>
              <a:rPr lang="en-US" sz="2000" b="1" i="1" dirty="0"/>
              <a:t>all detected </a:t>
            </a:r>
            <a:r>
              <a:rPr lang="en-US" sz="2000" b="1" dirty="0"/>
              <a:t>methyl </a:t>
            </a:r>
            <a:r>
              <a:rPr lang="en-US" sz="2000" b="1" dirty="0" err="1"/>
              <a:t>formate</a:t>
            </a:r>
            <a:r>
              <a:rPr lang="en-US" sz="2000" b="1" dirty="0"/>
              <a:t> lines below 30 GHz are masers!</a:t>
            </a:r>
          </a:p>
          <a:p>
            <a:pPr algn="ctr"/>
            <a:endParaRPr lang="en-US" sz="2000" b="1" i="1" dirty="0"/>
          </a:p>
          <a:p>
            <a:r>
              <a:rPr lang="en-US" sz="2000" b="1" i="1" dirty="0"/>
              <a:t>Q. What mechanisms are pumping these new masers?</a:t>
            </a:r>
          </a:p>
          <a:p>
            <a:r>
              <a:rPr lang="en-US" sz="2000" b="1" i="1" dirty="0"/>
              <a:t>A. Can mapping the distribution give insight to excitation and possible formation?</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92" y="2081117"/>
            <a:ext cx="5391282" cy="604337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5708" y="2118621"/>
            <a:ext cx="2753108" cy="1611486"/>
          </a:xfrm>
          <a:prstGeom prst="rect">
            <a:avLst/>
          </a:prstGeom>
        </p:spPr>
      </p:pic>
    </p:spTree>
    <p:extLst>
      <p:ext uri="{BB962C8B-B14F-4D97-AF65-F5344CB8AC3E}">
        <p14:creationId xmlns:p14="http://schemas.microsoft.com/office/powerpoint/2010/main" val="16894955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p:cNvSpPr txBox="1">
            <a:spLocks/>
          </p:cNvSpPr>
          <p:nvPr/>
        </p:nvSpPr>
        <p:spPr>
          <a:xfrm>
            <a:off x="250208" y="145743"/>
            <a:ext cx="8636000" cy="477202"/>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3200" kern="1200" baseline="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New Frequencies</a:t>
            </a:r>
            <a:endParaRPr lang="en-US" dirty="0" smtClean="0"/>
          </a:p>
        </p:txBody>
      </p:sp>
      <p:sp>
        <p:nvSpPr>
          <p:cNvPr id="3" name="Text Placeholder 2"/>
          <p:cNvSpPr txBox="1">
            <a:spLocks/>
          </p:cNvSpPr>
          <p:nvPr/>
        </p:nvSpPr>
        <p:spPr>
          <a:xfrm>
            <a:off x="373040" y="670243"/>
            <a:ext cx="8636000" cy="619125"/>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800" kern="1200" baseline="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mtClean="0"/>
              <a:t>The GBT PRIMOS Program</a:t>
            </a:r>
            <a:endParaRPr lang="en-US" dirty="0" smtClean="0"/>
          </a:p>
        </p:txBody>
      </p:sp>
      <p:sp>
        <p:nvSpPr>
          <p:cNvPr id="4" name="Text Placeholder 4"/>
          <p:cNvSpPr txBox="1">
            <a:spLocks/>
          </p:cNvSpPr>
          <p:nvPr/>
        </p:nvSpPr>
        <p:spPr>
          <a:xfrm>
            <a:off x="373040" y="1288456"/>
            <a:ext cx="8636000" cy="460375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baseline="0">
                <a:solidFill>
                  <a:schemeClr val="tx1"/>
                </a:solidFill>
                <a:latin typeface="Gill Sans MT" panose="020B0502020104020203" pitchFamily="34" charset="0"/>
                <a:ea typeface="+mn-ea"/>
                <a:cs typeface="+mn-cs"/>
              </a:defRPr>
            </a:lvl1pPr>
            <a:lvl2pPr marL="800100" indent="-342900" algn="l" defTabSz="914400" rtl="0" eaLnBrk="1" latinLnBrk="0" hangingPunct="1">
              <a:spcBef>
                <a:spcPct val="20000"/>
              </a:spcBef>
              <a:buFont typeface="Arial" panose="020B0604020202020204" pitchFamily="34" charset="0"/>
              <a:buChar char="•"/>
              <a:defRPr sz="2200" kern="1200" baseline="0">
                <a:solidFill>
                  <a:schemeClr val="tx1"/>
                </a:solidFill>
                <a:latin typeface="Gill Sans MT" panose="020B0502020104020203" pitchFamily="34" charset="0"/>
                <a:ea typeface="+mn-ea"/>
                <a:cs typeface="+mn-cs"/>
              </a:defRPr>
            </a:lvl2pPr>
            <a:lvl3pPr marL="914400" indent="0" algn="l" defTabSz="914400" rtl="0" eaLnBrk="1" latinLnBrk="0" hangingPunct="1">
              <a:spcBef>
                <a:spcPct val="20000"/>
              </a:spcBef>
              <a:buFont typeface="Arial" panose="020B0604020202020204" pitchFamily="34" charset="0"/>
              <a:buNone/>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Gill Sans MT" panose="020B0502020104020203"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mtClean="0"/>
              <a:t>Detection of Interstellar Carbodiimide via maser action.</a:t>
            </a:r>
            <a:endParaRPr lang="en-US" dirty="0" smtClean="0"/>
          </a:p>
        </p:txBody>
      </p:sp>
      <p:pic>
        <p:nvPicPr>
          <p:cNvPr id="5" name="Picture 2"/>
          <p:cNvPicPr>
            <a:picLocks noChangeAspect="1" noChangeArrowheads="1"/>
          </p:cNvPicPr>
          <p:nvPr/>
        </p:nvPicPr>
        <p:blipFill>
          <a:blip r:embed="rId2"/>
          <a:srcRect/>
          <a:stretch>
            <a:fillRect/>
          </a:stretch>
        </p:blipFill>
        <p:spPr bwMode="auto">
          <a:xfrm>
            <a:off x="455159" y="1697388"/>
            <a:ext cx="3978048" cy="4577377"/>
          </a:xfrm>
          <a:prstGeom prst="rect">
            <a:avLst/>
          </a:prstGeom>
          <a:noFill/>
          <a:ln w="12700" cap="flat">
            <a:noFill/>
            <a:miter lim="800000"/>
            <a:headEnd/>
            <a:tailEnd/>
          </a:ln>
        </p:spPr>
      </p:pic>
      <p:sp>
        <p:nvSpPr>
          <p:cNvPr id="6" name="Rectangle 1"/>
          <p:cNvSpPr>
            <a:spLocks/>
          </p:cNvSpPr>
          <p:nvPr/>
        </p:nvSpPr>
        <p:spPr bwMode="auto">
          <a:xfrm>
            <a:off x="5659190" y="2633576"/>
            <a:ext cx="2646558" cy="738664"/>
          </a:xfrm>
          <a:prstGeom prst="rect">
            <a:avLst/>
          </a:prstGeom>
          <a:noFill/>
          <a:ln w="12700" cap="flat">
            <a:noFill/>
            <a:miter lim="800000"/>
            <a:headEnd type="none" w="med" len="med"/>
            <a:tailEnd type="none" w="med" len="med"/>
          </a:ln>
        </p:spPr>
        <p:txBody>
          <a:bodyPr wrap="none" lIns="0" tIns="0" rIns="0" bIns="0" anchor="ctr">
            <a:spAutoFit/>
          </a:bodyPr>
          <a:lstStyle/>
          <a:p>
            <a:pPr algn="l"/>
            <a:r>
              <a:rPr lang="en-US" dirty="0">
                <a:solidFill>
                  <a:srgbClr val="002060"/>
                </a:solidFill>
                <a:ea typeface="Gill Sans Light" charset="0"/>
                <a:cs typeface="Gill Sans Light" charset="0"/>
              </a:rPr>
              <a:t>+64 and +82 km s</a:t>
            </a:r>
            <a:r>
              <a:rPr lang="en-US" baseline="32000" dirty="0">
                <a:solidFill>
                  <a:srgbClr val="002060"/>
                </a:solidFill>
                <a:ea typeface="Gill Sans Light" charset="0"/>
                <a:cs typeface="Gill Sans Light" charset="0"/>
              </a:rPr>
              <a:t>-1</a:t>
            </a:r>
            <a:endParaRPr lang="en-US" dirty="0">
              <a:solidFill>
                <a:srgbClr val="002060"/>
              </a:solidFill>
              <a:ea typeface="Gill Sans Light" charset="0"/>
              <a:cs typeface="Gill Sans Light" charset="0"/>
            </a:endParaRPr>
          </a:p>
          <a:p>
            <a:pPr algn="l"/>
            <a:r>
              <a:rPr lang="en-US" dirty="0">
                <a:solidFill>
                  <a:srgbClr val="002060"/>
                </a:solidFill>
                <a:ea typeface="Gill Sans Light" charset="0"/>
                <a:cs typeface="Gill Sans Light" charset="0"/>
              </a:rPr>
              <a:t>CH</a:t>
            </a:r>
            <a:r>
              <a:rPr lang="en-US" baseline="-6000" dirty="0">
                <a:solidFill>
                  <a:srgbClr val="002060"/>
                </a:solidFill>
                <a:ea typeface="Gill Sans Light" charset="0"/>
                <a:cs typeface="Gill Sans Light" charset="0"/>
              </a:rPr>
              <a:t>3</a:t>
            </a:r>
            <a:r>
              <a:rPr lang="en-US" dirty="0">
                <a:solidFill>
                  <a:srgbClr val="002060"/>
                </a:solidFill>
                <a:ea typeface="Gill Sans Light" charset="0"/>
                <a:cs typeface="Gill Sans Light" charset="0"/>
              </a:rPr>
              <a:t>OH Line</a:t>
            </a:r>
          </a:p>
        </p:txBody>
      </p:sp>
      <p:sp>
        <p:nvSpPr>
          <p:cNvPr id="7" name="Line 6"/>
          <p:cNvSpPr>
            <a:spLocks noChangeShapeType="1"/>
          </p:cNvSpPr>
          <p:nvPr/>
        </p:nvSpPr>
        <p:spPr bwMode="auto">
          <a:xfrm>
            <a:off x="4864448" y="2066720"/>
            <a:ext cx="677540" cy="0"/>
          </a:xfrm>
          <a:prstGeom prst="line">
            <a:avLst/>
          </a:prstGeom>
          <a:noFill/>
          <a:ln w="25400" cap="flat">
            <a:solidFill>
              <a:srgbClr val="000000"/>
            </a:solidFill>
            <a:prstDash val="solid"/>
            <a:miter lim="800000"/>
            <a:headEnd type="stealth" w="med" len="med"/>
            <a:tailEnd type="none" w="med" len="med"/>
          </a:ln>
        </p:spPr>
        <p:txBody>
          <a:bodyPr lIns="0" tIns="0" rIns="0" bIns="0"/>
          <a:lstStyle/>
          <a:p>
            <a:endParaRPr lang="en-US"/>
          </a:p>
        </p:txBody>
      </p:sp>
      <p:sp>
        <p:nvSpPr>
          <p:cNvPr id="8" name="Rectangle 7"/>
          <p:cNvSpPr>
            <a:spLocks/>
          </p:cNvSpPr>
          <p:nvPr/>
        </p:nvSpPr>
        <p:spPr bwMode="auto">
          <a:xfrm>
            <a:off x="5660306" y="1697388"/>
            <a:ext cx="2646558" cy="738664"/>
          </a:xfrm>
          <a:prstGeom prst="rect">
            <a:avLst/>
          </a:prstGeom>
          <a:noFill/>
          <a:ln w="12700" cap="flat">
            <a:noFill/>
            <a:miter lim="800000"/>
            <a:headEnd type="none" w="med" len="med"/>
            <a:tailEnd type="none" w="med" len="med"/>
          </a:ln>
        </p:spPr>
        <p:txBody>
          <a:bodyPr wrap="none" lIns="0" tIns="0" rIns="0" bIns="0" anchor="ctr">
            <a:spAutoFit/>
          </a:bodyPr>
          <a:lstStyle/>
          <a:p>
            <a:pPr algn="l"/>
            <a:r>
              <a:rPr lang="en-US" dirty="0">
                <a:solidFill>
                  <a:srgbClr val="002060"/>
                </a:solidFill>
                <a:ea typeface="Gill Sans Light" charset="0"/>
                <a:cs typeface="Gill Sans Light" charset="0"/>
              </a:rPr>
              <a:t>Lines at 4 GHz</a:t>
            </a:r>
          </a:p>
          <a:p>
            <a:pPr algn="l"/>
            <a:r>
              <a:rPr lang="en-US" dirty="0">
                <a:solidFill>
                  <a:srgbClr val="002060"/>
                </a:solidFill>
                <a:ea typeface="Gill Sans Light" charset="0"/>
                <a:cs typeface="Gill Sans Light" charset="0"/>
              </a:rPr>
              <a:t>+64 and +82 km s</a:t>
            </a:r>
            <a:r>
              <a:rPr lang="en-US" baseline="32000" dirty="0">
                <a:solidFill>
                  <a:srgbClr val="002060"/>
                </a:solidFill>
                <a:ea typeface="Gill Sans Light" charset="0"/>
                <a:cs typeface="Gill Sans Light" charset="0"/>
              </a:rPr>
              <a:t>-1</a:t>
            </a:r>
          </a:p>
        </p:txBody>
      </p:sp>
      <p:sp>
        <p:nvSpPr>
          <p:cNvPr id="9" name="Line 9"/>
          <p:cNvSpPr>
            <a:spLocks noChangeShapeType="1"/>
          </p:cNvSpPr>
          <p:nvPr/>
        </p:nvSpPr>
        <p:spPr bwMode="auto">
          <a:xfrm>
            <a:off x="4864448" y="3397243"/>
            <a:ext cx="677540" cy="0"/>
          </a:xfrm>
          <a:prstGeom prst="line">
            <a:avLst/>
          </a:prstGeom>
          <a:noFill/>
          <a:ln w="25400" cap="flat">
            <a:solidFill>
              <a:srgbClr val="000000"/>
            </a:solidFill>
            <a:prstDash val="solid"/>
            <a:miter lim="800000"/>
            <a:headEnd type="stealth" w="med" len="med"/>
            <a:tailEnd type="none" w="med" len="med"/>
          </a:ln>
        </p:spPr>
        <p:txBody>
          <a:bodyPr lIns="0" tIns="0" rIns="0" bIns="0"/>
          <a:lstStyle/>
          <a:p>
            <a:endParaRPr lang="en-US"/>
          </a:p>
        </p:txBody>
      </p:sp>
      <p:sp>
        <p:nvSpPr>
          <p:cNvPr id="10" name="Rectangle 10"/>
          <p:cNvSpPr>
            <a:spLocks/>
          </p:cNvSpPr>
          <p:nvPr/>
        </p:nvSpPr>
        <p:spPr bwMode="auto">
          <a:xfrm>
            <a:off x="5719486" y="3372240"/>
            <a:ext cx="2123979" cy="738664"/>
          </a:xfrm>
          <a:prstGeom prst="rect">
            <a:avLst/>
          </a:prstGeom>
          <a:noFill/>
          <a:ln w="12700" cap="flat">
            <a:noFill/>
            <a:miter lim="800000"/>
            <a:headEnd type="none" w="med" len="med"/>
            <a:tailEnd type="none" w="med" len="med"/>
          </a:ln>
        </p:spPr>
        <p:txBody>
          <a:bodyPr wrap="none" lIns="0" tIns="0" rIns="0" bIns="0" anchor="ctr">
            <a:spAutoFit/>
          </a:bodyPr>
          <a:lstStyle/>
          <a:p>
            <a:pPr algn="l"/>
            <a:r>
              <a:rPr lang="en-US" dirty="0">
                <a:solidFill>
                  <a:srgbClr val="002060"/>
                </a:solidFill>
                <a:ea typeface="Gill Sans Light" charset="0"/>
                <a:cs typeface="Gill Sans Light" charset="0"/>
              </a:rPr>
              <a:t>H </a:t>
            </a:r>
            <a:r>
              <a:rPr lang="en-US" dirty="0" err="1">
                <a:solidFill>
                  <a:srgbClr val="002060"/>
                </a:solidFill>
                <a:ea typeface="Gill Sans Light" charset="0"/>
                <a:cs typeface="Gill Sans Light" charset="0"/>
              </a:rPr>
              <a:t>Recomb</a:t>
            </a:r>
            <a:r>
              <a:rPr lang="en-US" dirty="0">
                <a:solidFill>
                  <a:srgbClr val="002060"/>
                </a:solidFill>
                <a:ea typeface="Gill Sans Light" charset="0"/>
                <a:cs typeface="Gill Sans Light" charset="0"/>
              </a:rPr>
              <a:t> Line</a:t>
            </a:r>
          </a:p>
          <a:p>
            <a:pPr algn="l"/>
            <a:r>
              <a:rPr lang="en-US" dirty="0">
                <a:solidFill>
                  <a:srgbClr val="002060"/>
                </a:solidFill>
                <a:ea typeface="Gill Sans Light" charset="0"/>
                <a:cs typeface="Gill Sans Light" charset="0"/>
              </a:rPr>
              <a:t>CH</a:t>
            </a:r>
            <a:r>
              <a:rPr lang="en-US" baseline="-6000" dirty="0">
                <a:solidFill>
                  <a:srgbClr val="002060"/>
                </a:solidFill>
                <a:ea typeface="Gill Sans Light" charset="0"/>
                <a:cs typeface="Gill Sans Light" charset="0"/>
              </a:rPr>
              <a:t>3</a:t>
            </a:r>
            <a:r>
              <a:rPr lang="en-US" dirty="0">
                <a:solidFill>
                  <a:srgbClr val="002060"/>
                </a:solidFill>
                <a:ea typeface="Gill Sans Light" charset="0"/>
                <a:cs typeface="Gill Sans Light" charset="0"/>
              </a:rPr>
              <a:t>OH Line</a:t>
            </a:r>
          </a:p>
        </p:txBody>
      </p:sp>
      <p:sp>
        <p:nvSpPr>
          <p:cNvPr id="11" name="Line 11"/>
          <p:cNvSpPr>
            <a:spLocks noChangeShapeType="1"/>
          </p:cNvSpPr>
          <p:nvPr/>
        </p:nvSpPr>
        <p:spPr bwMode="auto">
          <a:xfrm>
            <a:off x="4864448" y="5380021"/>
            <a:ext cx="677540" cy="0"/>
          </a:xfrm>
          <a:prstGeom prst="line">
            <a:avLst/>
          </a:prstGeom>
          <a:noFill/>
          <a:ln w="25400" cap="flat">
            <a:solidFill>
              <a:srgbClr val="000000"/>
            </a:solidFill>
            <a:prstDash val="solid"/>
            <a:miter lim="800000"/>
            <a:headEnd type="stealth" w="med" len="med"/>
            <a:tailEnd type="none" w="med" len="med"/>
          </a:ln>
        </p:spPr>
        <p:txBody>
          <a:bodyPr lIns="0" tIns="0" rIns="0" bIns="0"/>
          <a:lstStyle/>
          <a:p>
            <a:endParaRPr lang="en-US"/>
          </a:p>
        </p:txBody>
      </p:sp>
      <p:sp>
        <p:nvSpPr>
          <p:cNvPr id="12" name="Rectangle 12"/>
          <p:cNvSpPr>
            <a:spLocks/>
          </p:cNvSpPr>
          <p:nvPr/>
        </p:nvSpPr>
        <p:spPr bwMode="auto">
          <a:xfrm>
            <a:off x="5596682" y="4970832"/>
            <a:ext cx="1689565" cy="738664"/>
          </a:xfrm>
          <a:prstGeom prst="rect">
            <a:avLst/>
          </a:prstGeom>
          <a:noFill/>
          <a:ln w="12700" cap="flat">
            <a:noFill/>
            <a:miter lim="800000"/>
            <a:headEnd type="none" w="med" len="med"/>
            <a:tailEnd type="none" w="med" len="med"/>
          </a:ln>
        </p:spPr>
        <p:txBody>
          <a:bodyPr wrap="none" lIns="0" tIns="0" rIns="0" bIns="0" anchor="ctr">
            <a:spAutoFit/>
          </a:bodyPr>
          <a:lstStyle/>
          <a:p>
            <a:pPr algn="l"/>
            <a:r>
              <a:rPr lang="en-US" dirty="0">
                <a:solidFill>
                  <a:srgbClr val="002060"/>
                </a:solidFill>
                <a:ea typeface="Gill Sans Light" charset="0"/>
                <a:cs typeface="Gill Sans Light" charset="0"/>
              </a:rPr>
              <a:t>CH</a:t>
            </a:r>
            <a:r>
              <a:rPr lang="en-US" baseline="-6000" dirty="0">
                <a:solidFill>
                  <a:srgbClr val="002060"/>
                </a:solidFill>
                <a:ea typeface="Gill Sans Light" charset="0"/>
                <a:cs typeface="Gill Sans Light" charset="0"/>
              </a:rPr>
              <a:t>3</a:t>
            </a:r>
            <a:r>
              <a:rPr lang="en-US" dirty="0">
                <a:solidFill>
                  <a:srgbClr val="002060"/>
                </a:solidFill>
                <a:ea typeface="Gill Sans Light" charset="0"/>
                <a:cs typeface="Gill Sans Light" charset="0"/>
              </a:rPr>
              <a:t>OH Line</a:t>
            </a:r>
          </a:p>
          <a:p>
            <a:pPr algn="l"/>
            <a:r>
              <a:rPr lang="en-US" dirty="0">
                <a:solidFill>
                  <a:srgbClr val="002060"/>
                </a:solidFill>
                <a:ea typeface="Gill Sans Light" charset="0"/>
                <a:cs typeface="Gill Sans Light" charset="0"/>
              </a:rPr>
              <a:t>+64 km s</a:t>
            </a:r>
            <a:r>
              <a:rPr lang="en-US" baseline="32000" dirty="0">
                <a:solidFill>
                  <a:srgbClr val="002060"/>
                </a:solidFill>
                <a:ea typeface="Gill Sans Light" charset="0"/>
                <a:cs typeface="Gill Sans Light" charset="0"/>
              </a:rPr>
              <a:t>-1</a:t>
            </a:r>
          </a:p>
        </p:txBody>
      </p:sp>
      <p:sp>
        <p:nvSpPr>
          <p:cNvPr id="13" name="Line 13"/>
          <p:cNvSpPr>
            <a:spLocks noChangeShapeType="1"/>
          </p:cNvSpPr>
          <p:nvPr/>
        </p:nvSpPr>
        <p:spPr bwMode="auto">
          <a:xfrm>
            <a:off x="4924743" y="4531001"/>
            <a:ext cx="677540" cy="0"/>
          </a:xfrm>
          <a:prstGeom prst="line">
            <a:avLst/>
          </a:prstGeom>
          <a:noFill/>
          <a:ln w="25400" cap="flat">
            <a:solidFill>
              <a:srgbClr val="000000"/>
            </a:solidFill>
            <a:prstDash val="solid"/>
            <a:miter lim="800000"/>
            <a:headEnd type="stealth" w="med" len="med"/>
            <a:tailEnd type="none" w="med" len="med"/>
          </a:ln>
        </p:spPr>
        <p:txBody>
          <a:bodyPr lIns="0" tIns="0" rIns="0" bIns="0"/>
          <a:lstStyle/>
          <a:p>
            <a:endParaRPr lang="en-US"/>
          </a:p>
        </p:txBody>
      </p:sp>
      <p:sp>
        <p:nvSpPr>
          <p:cNvPr id="14" name="Rectangle 14"/>
          <p:cNvSpPr>
            <a:spLocks/>
          </p:cNvSpPr>
          <p:nvPr/>
        </p:nvSpPr>
        <p:spPr bwMode="auto">
          <a:xfrm>
            <a:off x="5719486" y="4215529"/>
            <a:ext cx="3123227" cy="630942"/>
          </a:xfrm>
          <a:prstGeom prst="rect">
            <a:avLst/>
          </a:prstGeom>
          <a:noFill/>
          <a:ln w="12700" cap="flat">
            <a:noFill/>
            <a:miter lim="800000"/>
            <a:headEnd type="none" w="med" len="med"/>
            <a:tailEnd type="none" w="med" len="med"/>
          </a:ln>
        </p:spPr>
        <p:txBody>
          <a:bodyPr wrap="none" lIns="0" tIns="0" rIns="0" bIns="0" anchor="ctr">
            <a:spAutoFit/>
          </a:bodyPr>
          <a:lstStyle/>
          <a:p>
            <a:pPr algn="l"/>
            <a:r>
              <a:rPr lang="en-US" sz="2500" dirty="0">
                <a:solidFill>
                  <a:srgbClr val="D90B00"/>
                </a:solidFill>
                <a:ea typeface="Gill Sans Light" charset="0"/>
                <a:cs typeface="Gill Sans Light" charset="0"/>
              </a:rPr>
              <a:t>No lines</a:t>
            </a:r>
            <a:r>
              <a:rPr lang="en-US" sz="2500" dirty="0" smtClean="0">
                <a:solidFill>
                  <a:srgbClr val="D90B00"/>
                </a:solidFill>
                <a:ea typeface="Gill Sans Light" charset="0"/>
                <a:cs typeface="Gill Sans Light" charset="0"/>
              </a:rPr>
              <a:t>!</a:t>
            </a:r>
          </a:p>
          <a:p>
            <a:pPr algn="l"/>
            <a:r>
              <a:rPr lang="en-US" sz="1600" dirty="0" smtClean="0">
                <a:solidFill>
                  <a:srgbClr val="D90B00"/>
                </a:solidFill>
                <a:ea typeface="Gill Sans Light" charset="0"/>
                <a:cs typeface="Gill Sans Light" charset="0"/>
              </a:rPr>
              <a:t>(you are okay if you can explain why!)</a:t>
            </a:r>
            <a:endParaRPr lang="en-US" sz="1600" dirty="0">
              <a:solidFill>
                <a:srgbClr val="D90B00"/>
              </a:solidFill>
              <a:ea typeface="Gill Sans Light" charset="0"/>
              <a:cs typeface="Gill Sans Light" charset="0"/>
            </a:endParaRPr>
          </a:p>
        </p:txBody>
      </p:sp>
      <p:sp>
        <p:nvSpPr>
          <p:cNvPr id="16" name="Rectangle 46"/>
          <p:cNvSpPr>
            <a:spLocks/>
          </p:cNvSpPr>
          <p:nvPr/>
        </p:nvSpPr>
        <p:spPr bwMode="auto">
          <a:xfrm>
            <a:off x="73478" y="6059891"/>
            <a:ext cx="8997043" cy="507831"/>
          </a:xfrm>
          <a:prstGeom prst="rect">
            <a:avLst/>
          </a:prstGeom>
          <a:solidFill>
            <a:srgbClr val="FFFF00"/>
          </a:solidFill>
          <a:ln w="12700" cap="flat">
            <a:noFill/>
            <a:miter lim="800000"/>
            <a:headEnd type="none" w="med" len="med"/>
            <a:tailEnd type="none" w="med" len="med"/>
          </a:ln>
        </p:spPr>
        <p:txBody>
          <a:bodyPr wrap="square" lIns="0" tIns="0" rIns="0" bIns="0" anchor="ctr">
            <a:spAutoFit/>
          </a:bodyPr>
          <a:lstStyle/>
          <a:p>
            <a:pPr algn="ctr"/>
            <a:r>
              <a:rPr lang="en-US" sz="1100" b="1" dirty="0" smtClean="0">
                <a:solidFill>
                  <a:srgbClr val="002060"/>
                </a:solidFill>
                <a:ea typeface="Gill Sans Light" charset="0"/>
                <a:cs typeface="Gill Sans Light" charset="0"/>
              </a:rPr>
              <a:t>Interstellar </a:t>
            </a:r>
            <a:r>
              <a:rPr lang="en-US" sz="1100" b="1" dirty="0" err="1" smtClean="0">
                <a:solidFill>
                  <a:srgbClr val="002060"/>
                </a:solidFill>
                <a:ea typeface="Gill Sans Light" charset="0"/>
                <a:cs typeface="Gill Sans Light" charset="0"/>
              </a:rPr>
              <a:t>Carbodiimide</a:t>
            </a:r>
            <a:r>
              <a:rPr lang="en-US" sz="1100" b="1" dirty="0" smtClean="0">
                <a:solidFill>
                  <a:srgbClr val="002060"/>
                </a:solidFill>
                <a:ea typeface="Gill Sans Light" charset="0"/>
                <a:cs typeface="Gill Sans Light" charset="0"/>
              </a:rPr>
              <a:t> (HNCNH): A New Astronomical Detection from the GBT PRIMOS Survey via Maser Emission Features</a:t>
            </a:r>
          </a:p>
          <a:p>
            <a:pPr algn="ctr"/>
            <a:r>
              <a:rPr lang="pl-PL" sz="1100" dirty="0" smtClean="0">
                <a:solidFill>
                  <a:srgbClr val="002060"/>
                </a:solidFill>
                <a:ea typeface="Gill Sans Light" charset="0"/>
                <a:cs typeface="Gill Sans Light" charset="0"/>
              </a:rPr>
              <a:t>	McGuire, Brett A.; Loomis, Ryan A.; Charness, Cameron M.; Corby, Joanna F.; Blake, Geoffrey A.; Hollis, Jan M.; Lovas, Frank J.; Jewell, Philip R.; Remijan, Anthony J.</a:t>
            </a:r>
            <a:r>
              <a:rPr lang="en-US" sz="1100" dirty="0" smtClean="0">
                <a:solidFill>
                  <a:srgbClr val="002060"/>
                </a:solidFill>
                <a:ea typeface="Gill Sans Light" charset="0"/>
                <a:cs typeface="Gill Sans Light" charset="0"/>
              </a:rPr>
              <a:t> – 2012, </a:t>
            </a:r>
            <a:r>
              <a:rPr lang="en-US" sz="1100" dirty="0" err="1" smtClean="0">
                <a:solidFill>
                  <a:srgbClr val="002060"/>
                </a:solidFill>
                <a:ea typeface="Gill Sans Light" charset="0"/>
                <a:cs typeface="Gill Sans Light" charset="0"/>
              </a:rPr>
              <a:t>ApJ</a:t>
            </a:r>
            <a:r>
              <a:rPr lang="en-US" sz="1100" dirty="0" smtClean="0">
                <a:solidFill>
                  <a:srgbClr val="002060"/>
                </a:solidFill>
                <a:ea typeface="Gill Sans Light" charset="0"/>
                <a:cs typeface="Gill Sans Light" charset="0"/>
              </a:rPr>
              <a:t>,</a:t>
            </a:r>
            <a:r>
              <a:rPr lang="en-US" sz="1100" baseline="0" dirty="0" smtClean="0">
                <a:solidFill>
                  <a:srgbClr val="002060"/>
                </a:solidFill>
                <a:ea typeface="Gill Sans Light" charset="0"/>
                <a:cs typeface="Gill Sans Light" charset="0"/>
              </a:rPr>
              <a:t> 758, 33L</a:t>
            </a:r>
            <a:endParaRPr lang="en-US" sz="1100" dirty="0">
              <a:solidFill>
                <a:srgbClr val="002060"/>
              </a:solidFill>
              <a:ea typeface="Gill Sans Light" charset="0"/>
              <a:cs typeface="Gill Sans Light" charset="0"/>
            </a:endParaRPr>
          </a:p>
        </p:txBody>
      </p:sp>
    </p:spTree>
    <p:extLst>
      <p:ext uri="{BB962C8B-B14F-4D97-AF65-F5344CB8AC3E}">
        <p14:creationId xmlns:p14="http://schemas.microsoft.com/office/powerpoint/2010/main" val="1493676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noChangeArrowheads="1"/>
          </p:cNvPicPr>
          <p:nvPr/>
        </p:nvPicPr>
        <p:blipFill>
          <a:blip r:embed="rId2"/>
          <a:srcRect/>
          <a:stretch>
            <a:fillRect/>
          </a:stretch>
        </p:blipFill>
        <p:spPr bwMode="auto">
          <a:xfrm>
            <a:off x="496426" y="2302904"/>
            <a:ext cx="8742164" cy="3330773"/>
          </a:xfrm>
          <a:prstGeom prst="rect">
            <a:avLst/>
          </a:prstGeom>
          <a:solidFill>
            <a:schemeClr val="bg1"/>
          </a:solidFill>
          <a:ln w="12700" cap="flat">
            <a:noFill/>
            <a:miter lim="800000"/>
            <a:headEnd/>
            <a:tailEnd/>
          </a:ln>
        </p:spPr>
      </p:pic>
      <p:sp>
        <p:nvSpPr>
          <p:cNvPr id="18" name="Rectangle 17"/>
          <p:cNvSpPr/>
          <p:nvPr/>
        </p:nvSpPr>
        <p:spPr>
          <a:xfrm>
            <a:off x="94594" y="2130014"/>
            <a:ext cx="5084544" cy="376219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2"/>
          <p:cNvSpPr txBox="1">
            <a:spLocks/>
          </p:cNvSpPr>
          <p:nvPr/>
        </p:nvSpPr>
        <p:spPr>
          <a:xfrm>
            <a:off x="250208" y="145743"/>
            <a:ext cx="8636000" cy="477202"/>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3200" kern="1200" baseline="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New Frequencies</a:t>
            </a:r>
            <a:endParaRPr lang="en-US" dirty="0" smtClean="0"/>
          </a:p>
        </p:txBody>
      </p:sp>
      <p:sp>
        <p:nvSpPr>
          <p:cNvPr id="3" name="Text Placeholder 2"/>
          <p:cNvSpPr txBox="1">
            <a:spLocks/>
          </p:cNvSpPr>
          <p:nvPr/>
        </p:nvSpPr>
        <p:spPr>
          <a:xfrm>
            <a:off x="373040" y="670243"/>
            <a:ext cx="8636000" cy="619125"/>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800" kern="1200" baseline="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mtClean="0"/>
              <a:t>The GBT PRIMOS Program</a:t>
            </a:r>
            <a:endParaRPr lang="en-US" dirty="0" smtClean="0"/>
          </a:p>
        </p:txBody>
      </p:sp>
      <p:sp>
        <p:nvSpPr>
          <p:cNvPr id="4" name="Text Placeholder 4"/>
          <p:cNvSpPr txBox="1">
            <a:spLocks/>
          </p:cNvSpPr>
          <p:nvPr/>
        </p:nvSpPr>
        <p:spPr>
          <a:xfrm>
            <a:off x="373040" y="1288456"/>
            <a:ext cx="8636000" cy="460375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baseline="0">
                <a:solidFill>
                  <a:schemeClr val="tx1"/>
                </a:solidFill>
                <a:latin typeface="Gill Sans MT" panose="020B0502020104020203" pitchFamily="34" charset="0"/>
                <a:ea typeface="+mn-ea"/>
                <a:cs typeface="+mn-cs"/>
              </a:defRPr>
            </a:lvl1pPr>
            <a:lvl2pPr marL="800100" indent="-342900" algn="l" defTabSz="914400" rtl="0" eaLnBrk="1" latinLnBrk="0" hangingPunct="1">
              <a:spcBef>
                <a:spcPct val="20000"/>
              </a:spcBef>
              <a:buFont typeface="Arial" panose="020B0604020202020204" pitchFamily="34" charset="0"/>
              <a:buChar char="•"/>
              <a:defRPr sz="2200" kern="1200" baseline="0">
                <a:solidFill>
                  <a:schemeClr val="tx1"/>
                </a:solidFill>
                <a:latin typeface="Gill Sans MT" panose="020B0502020104020203" pitchFamily="34" charset="0"/>
                <a:ea typeface="+mn-ea"/>
                <a:cs typeface="+mn-cs"/>
              </a:defRPr>
            </a:lvl2pPr>
            <a:lvl3pPr marL="914400" indent="0" algn="l" defTabSz="914400" rtl="0" eaLnBrk="1" latinLnBrk="0" hangingPunct="1">
              <a:spcBef>
                <a:spcPct val="20000"/>
              </a:spcBef>
              <a:buFont typeface="Arial" panose="020B0604020202020204" pitchFamily="34" charset="0"/>
              <a:buNone/>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Gill Sans MT" panose="020B0502020104020203"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Detection of </a:t>
            </a:r>
            <a:r>
              <a:rPr lang="en-US" dirty="0" smtClean="0"/>
              <a:t>hyperfine structure of PN towards the Galactic Center… </a:t>
            </a:r>
            <a:r>
              <a:rPr lang="en-US" dirty="0" smtClean="0">
                <a:solidFill>
                  <a:srgbClr val="C00000"/>
                </a:solidFill>
              </a:rPr>
              <a:t>yes, in absorption!</a:t>
            </a:r>
            <a:endParaRPr lang="en-US" dirty="0" smtClean="0">
              <a:solidFill>
                <a:srgbClr val="C00000"/>
              </a:solidFill>
            </a:endParaRP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634" y="2302904"/>
            <a:ext cx="5084544" cy="3288600"/>
          </a:xfrm>
          <a:prstGeom prst="rect">
            <a:avLst/>
          </a:prstGeom>
        </p:spPr>
      </p:pic>
    </p:spTree>
    <p:extLst>
      <p:ext uri="{BB962C8B-B14F-4D97-AF65-F5344CB8AC3E}">
        <p14:creationId xmlns:p14="http://schemas.microsoft.com/office/powerpoint/2010/main" val="4117046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p:cNvSpPr txBox="1">
            <a:spLocks/>
          </p:cNvSpPr>
          <p:nvPr/>
        </p:nvSpPr>
        <p:spPr>
          <a:xfrm>
            <a:off x="250208" y="145743"/>
            <a:ext cx="8636000" cy="477202"/>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3200" kern="1200" baseline="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New Frequencies</a:t>
            </a:r>
            <a:endParaRPr lang="en-US" dirty="0" smtClean="0"/>
          </a:p>
        </p:txBody>
      </p:sp>
      <p:sp>
        <p:nvSpPr>
          <p:cNvPr id="3" name="Text Placeholder 2"/>
          <p:cNvSpPr txBox="1">
            <a:spLocks/>
          </p:cNvSpPr>
          <p:nvPr/>
        </p:nvSpPr>
        <p:spPr>
          <a:xfrm>
            <a:off x="373040" y="670243"/>
            <a:ext cx="4848138" cy="619125"/>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800" kern="1200" baseline="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High Resolution observations of</a:t>
            </a:r>
            <a:endParaRPr lang="en-US" dirty="0" smtClean="0"/>
          </a:p>
        </p:txBody>
      </p:sp>
      <p:sp>
        <p:nvSpPr>
          <p:cNvPr id="4" name="Text Placeholder 4"/>
          <p:cNvSpPr txBox="1">
            <a:spLocks/>
          </p:cNvSpPr>
          <p:nvPr/>
        </p:nvSpPr>
        <p:spPr>
          <a:xfrm>
            <a:off x="373040" y="1288456"/>
            <a:ext cx="8636000" cy="460375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baseline="0">
                <a:solidFill>
                  <a:schemeClr val="tx1"/>
                </a:solidFill>
                <a:latin typeface="Gill Sans MT" panose="020B0502020104020203" pitchFamily="34" charset="0"/>
                <a:ea typeface="+mn-ea"/>
                <a:cs typeface="+mn-cs"/>
              </a:defRPr>
            </a:lvl1pPr>
            <a:lvl2pPr marL="800100" indent="-342900" algn="l" defTabSz="914400" rtl="0" eaLnBrk="1" latinLnBrk="0" hangingPunct="1">
              <a:spcBef>
                <a:spcPct val="20000"/>
              </a:spcBef>
              <a:buFont typeface="Arial" panose="020B0604020202020204" pitchFamily="34" charset="0"/>
              <a:buChar char="•"/>
              <a:defRPr sz="2200" kern="1200" baseline="0">
                <a:solidFill>
                  <a:schemeClr val="tx1"/>
                </a:solidFill>
                <a:latin typeface="Gill Sans MT" panose="020B0502020104020203" pitchFamily="34" charset="0"/>
                <a:ea typeface="+mn-ea"/>
                <a:cs typeface="+mn-cs"/>
              </a:defRPr>
            </a:lvl2pPr>
            <a:lvl3pPr marL="914400" indent="0" algn="l" defTabSz="914400" rtl="0" eaLnBrk="1" latinLnBrk="0" hangingPunct="1">
              <a:spcBef>
                <a:spcPct val="20000"/>
              </a:spcBef>
              <a:buFont typeface="Arial" panose="020B0604020202020204" pitchFamily="34" charset="0"/>
              <a:buNone/>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Gill Sans MT" panose="020B0502020104020203"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dirty="0" smtClean="0">
              <a:solidFill>
                <a:srgbClr val="C00000"/>
              </a:solidFill>
            </a:endParaRPr>
          </a:p>
        </p:txBody>
      </p:sp>
      <p:sp>
        <p:nvSpPr>
          <p:cNvPr id="5" name="Rectangle 4"/>
          <p:cNvSpPr/>
          <p:nvPr/>
        </p:nvSpPr>
        <p:spPr>
          <a:xfrm>
            <a:off x="5137095" y="670243"/>
            <a:ext cx="3633687" cy="523220"/>
          </a:xfrm>
          <a:prstGeom prst="rect">
            <a:avLst/>
          </a:prstGeom>
        </p:spPr>
        <p:txBody>
          <a:bodyPr wrap="none">
            <a:spAutoFit/>
          </a:bodyPr>
          <a:lstStyle/>
          <a:p>
            <a:r>
              <a:rPr lang="en-US" sz="2800" dirty="0" err="1">
                <a:latin typeface="Gill Sans MT" panose="020B0502020104020203" pitchFamily="34" charset="0"/>
              </a:rPr>
              <a:t>Formamide</a:t>
            </a:r>
            <a:r>
              <a:rPr lang="en-US" sz="2800" dirty="0">
                <a:latin typeface="Gill Sans MT" panose="020B0502020104020203" pitchFamily="34" charset="0"/>
              </a:rPr>
              <a:t> (NH</a:t>
            </a:r>
            <a:r>
              <a:rPr lang="en-US" sz="2800" baseline="-25000" dirty="0">
                <a:latin typeface="Gill Sans MT" panose="020B0502020104020203" pitchFamily="34" charset="0"/>
              </a:rPr>
              <a:t>2</a:t>
            </a:r>
            <a:r>
              <a:rPr lang="en-US" sz="2800" dirty="0">
                <a:latin typeface="Gill Sans MT" panose="020B0502020104020203" pitchFamily="34" charset="0"/>
              </a:rPr>
              <a:t>CHO)</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5391" y="3893543"/>
            <a:ext cx="5141672" cy="2964457"/>
          </a:xfrm>
          <a:prstGeom prst="rect">
            <a:avLst/>
          </a:prstGeom>
        </p:spPr>
      </p:pic>
      <p:sp>
        <p:nvSpPr>
          <p:cNvPr id="8" name="Rectangle 7"/>
          <p:cNvSpPr/>
          <p:nvPr/>
        </p:nvSpPr>
        <p:spPr>
          <a:xfrm>
            <a:off x="1324304" y="1251271"/>
            <a:ext cx="3796865" cy="20137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080" y="1240761"/>
            <a:ext cx="4893599" cy="4382859"/>
          </a:xfrm>
          <a:prstGeom prst="rect">
            <a:avLst/>
          </a:prstGeom>
        </p:spPr>
      </p:pic>
      <p:sp>
        <p:nvSpPr>
          <p:cNvPr id="9" name="Rectangle 8"/>
          <p:cNvSpPr/>
          <p:nvPr/>
        </p:nvSpPr>
        <p:spPr>
          <a:xfrm>
            <a:off x="1324304" y="1251271"/>
            <a:ext cx="3796865" cy="20137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8220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p:cNvSpPr txBox="1">
            <a:spLocks/>
          </p:cNvSpPr>
          <p:nvPr/>
        </p:nvSpPr>
        <p:spPr>
          <a:xfrm>
            <a:off x="250208" y="145743"/>
            <a:ext cx="8636000" cy="477202"/>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3200" kern="1200" baseline="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New Sources</a:t>
            </a:r>
            <a:endParaRPr lang="en-US" dirty="0" smtClean="0"/>
          </a:p>
        </p:txBody>
      </p:sp>
      <p:sp>
        <p:nvSpPr>
          <p:cNvPr id="3" name="Text Placeholder 2"/>
          <p:cNvSpPr txBox="1">
            <a:spLocks/>
          </p:cNvSpPr>
          <p:nvPr/>
        </p:nvSpPr>
        <p:spPr>
          <a:xfrm>
            <a:off x="373039" y="670243"/>
            <a:ext cx="8424119" cy="906309"/>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800" kern="1200" baseline="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“The galaxy evolution community needs 100,000 galaxies before they know anything…” </a:t>
            </a:r>
            <a:r>
              <a:rPr lang="en-US" dirty="0" err="1" smtClean="0"/>
              <a:t>EvD</a:t>
            </a:r>
            <a:r>
              <a:rPr lang="en-US" dirty="0" smtClean="0"/>
              <a:t> </a:t>
            </a:r>
            <a:endParaRPr lang="en-US" dirty="0" smtClean="0"/>
          </a:p>
        </p:txBody>
      </p:sp>
      <p:sp>
        <p:nvSpPr>
          <p:cNvPr id="4" name="Text Placeholder 4"/>
          <p:cNvSpPr txBox="1">
            <a:spLocks/>
          </p:cNvSpPr>
          <p:nvPr/>
        </p:nvSpPr>
        <p:spPr>
          <a:xfrm>
            <a:off x="373040" y="1288456"/>
            <a:ext cx="8636000" cy="460375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baseline="0">
                <a:solidFill>
                  <a:schemeClr val="tx1"/>
                </a:solidFill>
                <a:latin typeface="Gill Sans MT" panose="020B0502020104020203" pitchFamily="34" charset="0"/>
                <a:ea typeface="+mn-ea"/>
                <a:cs typeface="+mn-cs"/>
              </a:defRPr>
            </a:lvl1pPr>
            <a:lvl2pPr marL="800100" indent="-342900" algn="l" defTabSz="914400" rtl="0" eaLnBrk="1" latinLnBrk="0" hangingPunct="1">
              <a:spcBef>
                <a:spcPct val="20000"/>
              </a:spcBef>
              <a:buFont typeface="Arial" panose="020B0604020202020204" pitchFamily="34" charset="0"/>
              <a:buChar char="•"/>
              <a:defRPr sz="2200" kern="1200" baseline="0">
                <a:solidFill>
                  <a:schemeClr val="tx1"/>
                </a:solidFill>
                <a:latin typeface="Gill Sans MT" panose="020B0502020104020203" pitchFamily="34" charset="0"/>
                <a:ea typeface="+mn-ea"/>
                <a:cs typeface="+mn-cs"/>
              </a:defRPr>
            </a:lvl2pPr>
            <a:lvl3pPr marL="914400" indent="0" algn="l" defTabSz="914400" rtl="0" eaLnBrk="1" latinLnBrk="0" hangingPunct="1">
              <a:spcBef>
                <a:spcPct val="20000"/>
              </a:spcBef>
              <a:buFont typeface="Arial" panose="020B0604020202020204" pitchFamily="34" charset="0"/>
              <a:buNone/>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Gill Sans MT" panose="020B0502020104020203"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dirty="0" smtClean="0">
              <a:solidFill>
                <a:srgbClr val="C00000"/>
              </a:solidFill>
            </a:endParaRPr>
          </a:p>
        </p:txBody>
      </p:sp>
      <p:sp>
        <p:nvSpPr>
          <p:cNvPr id="9" name="Text Placeholder 4"/>
          <p:cNvSpPr txBox="1">
            <a:spLocks/>
          </p:cNvSpPr>
          <p:nvPr/>
        </p:nvSpPr>
        <p:spPr>
          <a:xfrm>
            <a:off x="373039" y="1750913"/>
            <a:ext cx="8636000" cy="4603750"/>
          </a:xfrm>
          <a:prstGeom prst="rect">
            <a:avLst/>
          </a:prstGeom>
        </p:spPr>
        <p:txBody>
          <a:bodyPr/>
          <a:lstStyle>
            <a:lvl1pPr marL="457200" indent="-457200" algn="l" defTabSz="914400" rtl="0" eaLnBrk="1" latinLnBrk="0" hangingPunct="1">
              <a:spcBef>
                <a:spcPct val="20000"/>
              </a:spcBef>
              <a:buFont typeface="Arial" panose="020B0604020202020204" pitchFamily="34" charset="0"/>
              <a:buChar char="•"/>
              <a:defRPr sz="2600" kern="1200" baseline="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200" kern="1200" baseline="0">
                <a:solidFill>
                  <a:schemeClr val="tx1"/>
                </a:solidFill>
                <a:latin typeface="Gill Sans MT" panose="020B0502020104020203" pitchFamily="34" charset="0"/>
                <a:ea typeface="+mn-ea"/>
                <a:cs typeface="+mn-cs"/>
              </a:defRPr>
            </a:lvl2pPr>
            <a:lvl3pPr marL="914400" indent="0" algn="l" defTabSz="914400" rtl="0" eaLnBrk="1" latinLnBrk="0" hangingPunct="1">
              <a:spcBef>
                <a:spcPct val="20000"/>
              </a:spcBef>
              <a:buFont typeface="Arial" panose="020B0604020202020204" pitchFamily="34" charset="0"/>
              <a:buNone/>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Gill Sans MT" panose="020B0502020104020203"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PRIMOS </a:t>
            </a:r>
            <a:r>
              <a:rPr lang="en-US" dirty="0" smtClean="0"/>
              <a:t>2018+</a:t>
            </a:r>
            <a:endParaRPr lang="en-US" dirty="0" smtClean="0"/>
          </a:p>
          <a:p>
            <a:pPr lvl="1"/>
            <a:r>
              <a:rPr lang="en-US" dirty="0" smtClean="0"/>
              <a:t>Investigate these molecules in a myriad of sources.  No need to continue to look at the “best and the brightest” sources in the sky.  This will help us to better understand the chemistry from the ISM to planetary systems…</a:t>
            </a:r>
          </a:p>
          <a:p>
            <a:pPr lvl="2"/>
            <a:r>
              <a:rPr lang="en-US" dirty="0" smtClean="0"/>
              <a:t>PRIMOS-2 will expand the survey beyond </a:t>
            </a:r>
            <a:r>
              <a:rPr lang="en-US" dirty="0" err="1" smtClean="0"/>
              <a:t>Sgr</a:t>
            </a:r>
            <a:r>
              <a:rPr lang="en-US" dirty="0" smtClean="0"/>
              <a:t> toward Orion KL and the Orion Bar</a:t>
            </a:r>
          </a:p>
          <a:p>
            <a:pPr marL="0" indent="0">
              <a:buNone/>
            </a:pPr>
            <a:endParaRPr lang="en-US" dirty="0"/>
          </a:p>
        </p:txBody>
      </p:sp>
    </p:spTree>
    <p:extLst>
      <p:ext uri="{BB962C8B-B14F-4D97-AF65-F5344CB8AC3E}">
        <p14:creationId xmlns:p14="http://schemas.microsoft.com/office/powerpoint/2010/main" val="38228304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p:cNvSpPr txBox="1">
            <a:spLocks/>
          </p:cNvSpPr>
          <p:nvPr/>
        </p:nvSpPr>
        <p:spPr>
          <a:xfrm>
            <a:off x="250208" y="145743"/>
            <a:ext cx="8636000" cy="477202"/>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3200" kern="1200" baseline="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New Sources</a:t>
            </a:r>
            <a:endParaRPr lang="en-US" dirty="0" smtClean="0"/>
          </a:p>
        </p:txBody>
      </p:sp>
      <p:sp>
        <p:nvSpPr>
          <p:cNvPr id="4" name="Text Placeholder 4"/>
          <p:cNvSpPr txBox="1">
            <a:spLocks/>
          </p:cNvSpPr>
          <p:nvPr/>
        </p:nvSpPr>
        <p:spPr>
          <a:xfrm>
            <a:off x="373040" y="1288456"/>
            <a:ext cx="8636000" cy="460375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baseline="0">
                <a:solidFill>
                  <a:schemeClr val="tx1"/>
                </a:solidFill>
                <a:latin typeface="Gill Sans MT" panose="020B0502020104020203" pitchFamily="34" charset="0"/>
                <a:ea typeface="+mn-ea"/>
                <a:cs typeface="+mn-cs"/>
              </a:defRPr>
            </a:lvl1pPr>
            <a:lvl2pPr marL="800100" indent="-342900" algn="l" defTabSz="914400" rtl="0" eaLnBrk="1" latinLnBrk="0" hangingPunct="1">
              <a:spcBef>
                <a:spcPct val="20000"/>
              </a:spcBef>
              <a:buFont typeface="Arial" panose="020B0604020202020204" pitchFamily="34" charset="0"/>
              <a:buChar char="•"/>
              <a:defRPr sz="2200" kern="1200" baseline="0">
                <a:solidFill>
                  <a:schemeClr val="tx1"/>
                </a:solidFill>
                <a:latin typeface="Gill Sans MT" panose="020B0502020104020203" pitchFamily="34" charset="0"/>
                <a:ea typeface="+mn-ea"/>
                <a:cs typeface="+mn-cs"/>
              </a:defRPr>
            </a:lvl2pPr>
            <a:lvl3pPr marL="914400" indent="0" algn="l" defTabSz="914400" rtl="0" eaLnBrk="1" latinLnBrk="0" hangingPunct="1">
              <a:spcBef>
                <a:spcPct val="20000"/>
              </a:spcBef>
              <a:buFont typeface="Arial" panose="020B0604020202020204" pitchFamily="34" charset="0"/>
              <a:buNone/>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Gill Sans MT" panose="020B0502020104020203"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dirty="0" smtClean="0">
              <a:solidFill>
                <a:srgbClr val="C000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78922"/>
            <a:ext cx="6219815" cy="452880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2902" y="384344"/>
            <a:ext cx="2476623" cy="5564972"/>
          </a:xfrm>
          <a:prstGeom prst="rect">
            <a:avLst/>
          </a:prstGeom>
        </p:spPr>
      </p:pic>
      <p:sp>
        <p:nvSpPr>
          <p:cNvPr id="7" name="Rectangle 6"/>
          <p:cNvSpPr/>
          <p:nvPr/>
        </p:nvSpPr>
        <p:spPr>
          <a:xfrm>
            <a:off x="250208" y="5307724"/>
            <a:ext cx="5969607" cy="665511"/>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Gill Sans MT" panose="020B0502020104020203" pitchFamily="34" charset="0"/>
              </a:rPr>
              <a:t>Detection of </a:t>
            </a:r>
            <a:r>
              <a:rPr lang="en-US" sz="2000" dirty="0" err="1" smtClean="0">
                <a:latin typeface="Gill Sans MT" panose="020B0502020104020203" pitchFamily="34" charset="0"/>
              </a:rPr>
              <a:t>benzonitrile</a:t>
            </a:r>
            <a:r>
              <a:rPr lang="en-US" sz="2000" dirty="0" smtClean="0">
                <a:latin typeface="Gill Sans MT" panose="020B0502020104020203" pitchFamily="34" charset="0"/>
              </a:rPr>
              <a:t> toward TMC-1</a:t>
            </a:r>
          </a:p>
          <a:p>
            <a:pPr algn="ctr"/>
            <a:r>
              <a:rPr lang="en-US" sz="2000" dirty="0" smtClean="0">
                <a:latin typeface="Gill Sans MT" panose="020B0502020104020203" pitchFamily="34" charset="0"/>
              </a:rPr>
              <a:t>Full </a:t>
            </a:r>
            <a:r>
              <a:rPr lang="en-US" sz="2000" dirty="0" err="1" smtClean="0">
                <a:latin typeface="Gill Sans MT" panose="020B0502020104020203" pitchFamily="34" charset="0"/>
              </a:rPr>
              <a:t>bandscan</a:t>
            </a:r>
            <a:r>
              <a:rPr lang="en-US" sz="2000" dirty="0" smtClean="0">
                <a:latin typeface="Gill Sans MT" panose="020B0502020104020203" pitchFamily="34" charset="0"/>
              </a:rPr>
              <a:t> at all GBT frequencies ~ 1300 hours</a:t>
            </a:r>
            <a:endParaRPr lang="en-US" sz="2000" dirty="0">
              <a:latin typeface="Gill Sans MT" panose="020B0502020104020203" pitchFamily="34" charset="0"/>
            </a:endParaRPr>
          </a:p>
        </p:txBody>
      </p:sp>
      <p:sp>
        <p:nvSpPr>
          <p:cNvPr id="10" name="Rectangle 9"/>
          <p:cNvSpPr/>
          <p:nvPr/>
        </p:nvSpPr>
        <p:spPr>
          <a:xfrm>
            <a:off x="3039433" y="6043470"/>
            <a:ext cx="5969607" cy="665511"/>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Gill Sans MT" panose="020B0502020104020203" pitchFamily="34" charset="0"/>
              </a:rPr>
              <a:t>Detection of </a:t>
            </a:r>
            <a:r>
              <a:rPr lang="en-US" sz="2000" dirty="0" err="1" smtClean="0">
                <a:latin typeface="Gill Sans MT" panose="020B0502020104020203" pitchFamily="34" charset="0"/>
              </a:rPr>
              <a:t>methoxymethanol</a:t>
            </a:r>
            <a:r>
              <a:rPr lang="en-US" sz="2000" dirty="0" smtClean="0">
                <a:latin typeface="Gill Sans MT" panose="020B0502020104020203" pitchFamily="34" charset="0"/>
              </a:rPr>
              <a:t> toward NGC6344I</a:t>
            </a:r>
          </a:p>
          <a:p>
            <a:pPr algn="ctr"/>
            <a:r>
              <a:rPr lang="en-US" sz="2000" dirty="0" smtClean="0">
                <a:latin typeface="Gill Sans MT" panose="020B0502020104020203" pitchFamily="34" charset="0"/>
              </a:rPr>
              <a:t>Full </a:t>
            </a:r>
            <a:r>
              <a:rPr lang="en-US" sz="2000" dirty="0" err="1" smtClean="0">
                <a:latin typeface="Gill Sans MT" panose="020B0502020104020203" pitchFamily="34" charset="0"/>
              </a:rPr>
              <a:t>bandscan</a:t>
            </a:r>
            <a:r>
              <a:rPr lang="en-US" sz="2000" dirty="0" smtClean="0">
                <a:latin typeface="Gill Sans MT" panose="020B0502020104020203" pitchFamily="34" charset="0"/>
              </a:rPr>
              <a:t> at all GBT frequencies ~ 400 hours</a:t>
            </a:r>
            <a:endParaRPr lang="en-US" sz="2000" dirty="0">
              <a:latin typeface="Gill Sans MT" panose="020B0502020104020203" pitchFamily="34" charset="0"/>
            </a:endParaRPr>
          </a:p>
        </p:txBody>
      </p:sp>
    </p:spTree>
    <p:extLst>
      <p:ext uri="{BB962C8B-B14F-4D97-AF65-F5344CB8AC3E}">
        <p14:creationId xmlns:p14="http://schemas.microsoft.com/office/powerpoint/2010/main" val="28725664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p:cNvSpPr txBox="1">
            <a:spLocks/>
          </p:cNvSpPr>
          <p:nvPr/>
        </p:nvSpPr>
        <p:spPr>
          <a:xfrm>
            <a:off x="250208" y="145743"/>
            <a:ext cx="8636000" cy="477202"/>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3200" kern="1200" baseline="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New Sources</a:t>
            </a:r>
            <a:endParaRPr lang="en-US" dirty="0" smtClean="0"/>
          </a:p>
        </p:txBody>
      </p:sp>
      <p:sp>
        <p:nvSpPr>
          <p:cNvPr id="4" name="Text Placeholder 4"/>
          <p:cNvSpPr txBox="1">
            <a:spLocks/>
          </p:cNvSpPr>
          <p:nvPr/>
        </p:nvSpPr>
        <p:spPr>
          <a:xfrm>
            <a:off x="373040" y="1288456"/>
            <a:ext cx="8636000" cy="460375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baseline="0">
                <a:solidFill>
                  <a:schemeClr val="tx1"/>
                </a:solidFill>
                <a:latin typeface="Gill Sans MT" panose="020B0502020104020203" pitchFamily="34" charset="0"/>
                <a:ea typeface="+mn-ea"/>
                <a:cs typeface="+mn-cs"/>
              </a:defRPr>
            </a:lvl1pPr>
            <a:lvl2pPr marL="800100" indent="-342900" algn="l" defTabSz="914400" rtl="0" eaLnBrk="1" latinLnBrk="0" hangingPunct="1">
              <a:spcBef>
                <a:spcPct val="20000"/>
              </a:spcBef>
              <a:buFont typeface="Arial" panose="020B0604020202020204" pitchFamily="34" charset="0"/>
              <a:buChar char="•"/>
              <a:defRPr sz="2200" kern="1200" baseline="0">
                <a:solidFill>
                  <a:schemeClr val="tx1"/>
                </a:solidFill>
                <a:latin typeface="Gill Sans MT" panose="020B0502020104020203" pitchFamily="34" charset="0"/>
                <a:ea typeface="+mn-ea"/>
                <a:cs typeface="+mn-cs"/>
              </a:defRPr>
            </a:lvl2pPr>
            <a:lvl3pPr marL="914400" indent="0" algn="l" defTabSz="914400" rtl="0" eaLnBrk="1" latinLnBrk="0" hangingPunct="1">
              <a:spcBef>
                <a:spcPct val="20000"/>
              </a:spcBef>
              <a:buFont typeface="Arial" panose="020B0604020202020204" pitchFamily="34" charset="0"/>
              <a:buNone/>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Gill Sans MT" panose="020B0502020104020203"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dirty="0" smtClean="0">
              <a:solidFill>
                <a:srgbClr val="C00000"/>
              </a:solidFill>
            </a:endParaRPr>
          </a:p>
        </p:txBody>
      </p:sp>
      <p:sp>
        <p:nvSpPr>
          <p:cNvPr id="9" name="Text Placeholder 4"/>
          <p:cNvSpPr txBox="1">
            <a:spLocks/>
          </p:cNvSpPr>
          <p:nvPr/>
        </p:nvSpPr>
        <p:spPr>
          <a:xfrm>
            <a:off x="250208" y="889064"/>
            <a:ext cx="3946713" cy="5133363"/>
          </a:xfrm>
          <a:prstGeom prst="rect">
            <a:avLst/>
          </a:prstGeom>
        </p:spPr>
        <p:txBody>
          <a:bodyPr/>
          <a:lstStyle>
            <a:lvl1pPr marL="457200" indent="-457200" algn="l" defTabSz="914400" rtl="0" eaLnBrk="1" latinLnBrk="0" hangingPunct="1">
              <a:spcBef>
                <a:spcPct val="20000"/>
              </a:spcBef>
              <a:buFont typeface="Arial" panose="020B0604020202020204" pitchFamily="34" charset="0"/>
              <a:buChar char="•"/>
              <a:defRPr sz="2600" kern="1200" baseline="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200" kern="1200" baseline="0">
                <a:solidFill>
                  <a:schemeClr val="tx1"/>
                </a:solidFill>
                <a:latin typeface="Gill Sans MT" panose="020B0502020104020203" pitchFamily="34" charset="0"/>
                <a:ea typeface="+mn-ea"/>
                <a:cs typeface="+mn-cs"/>
              </a:defRPr>
            </a:lvl2pPr>
            <a:lvl3pPr marL="914400" indent="0" algn="l" defTabSz="914400" rtl="0" eaLnBrk="1" latinLnBrk="0" hangingPunct="1">
              <a:spcBef>
                <a:spcPct val="20000"/>
              </a:spcBef>
              <a:buFont typeface="Arial" panose="020B0604020202020204" pitchFamily="34" charset="0"/>
              <a:buNone/>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Gill Sans MT" panose="020B0502020104020203"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PRIMOS </a:t>
            </a:r>
            <a:r>
              <a:rPr lang="en-US" dirty="0" smtClean="0"/>
              <a:t>2018+</a:t>
            </a:r>
            <a:endParaRPr lang="en-US" dirty="0" smtClean="0"/>
          </a:p>
          <a:p>
            <a:pPr lvl="1"/>
            <a:r>
              <a:rPr lang="en-US" sz="1600" dirty="0"/>
              <a:t>What is the next molecule to look for</a:t>
            </a:r>
            <a:r>
              <a:rPr lang="en-US" sz="1600" dirty="0" smtClean="0"/>
              <a:t>?  </a:t>
            </a:r>
            <a:r>
              <a:rPr lang="en-US" sz="1600" dirty="0" smtClean="0">
                <a:solidFill>
                  <a:srgbClr val="C00000"/>
                </a:solidFill>
              </a:rPr>
              <a:t>(This is what we want from the models!)</a:t>
            </a:r>
            <a:endParaRPr lang="en-US" sz="1600" dirty="0">
              <a:solidFill>
                <a:srgbClr val="C00000"/>
              </a:solidFill>
            </a:endParaRPr>
          </a:p>
          <a:p>
            <a:pPr lvl="1"/>
            <a:r>
              <a:rPr lang="en-US" sz="1600" dirty="0"/>
              <a:t>“Reaction Screening” experiments have yielded several new molecular species including </a:t>
            </a:r>
            <a:r>
              <a:rPr lang="en-US" sz="1600" dirty="0" err="1"/>
              <a:t>cyanomethanimine</a:t>
            </a:r>
            <a:r>
              <a:rPr lang="en-US" sz="1600" dirty="0"/>
              <a:t> and </a:t>
            </a:r>
            <a:r>
              <a:rPr lang="en-US" sz="1600" dirty="0" err="1"/>
              <a:t>ethanimine</a:t>
            </a:r>
            <a:r>
              <a:rPr lang="en-US" sz="1600" dirty="0"/>
              <a:t>. Possible new species include </a:t>
            </a:r>
            <a:r>
              <a:rPr lang="en-US" sz="1600" dirty="0" err="1"/>
              <a:t>aminoacetaldehyde</a:t>
            </a:r>
            <a:r>
              <a:rPr lang="en-US" sz="1600" dirty="0"/>
              <a:t> and </a:t>
            </a:r>
            <a:r>
              <a:rPr lang="en-US" sz="1600" dirty="0" err="1"/>
              <a:t>acetylcyanide</a:t>
            </a:r>
            <a:r>
              <a:rPr lang="en-US" sz="1600" dirty="0"/>
              <a:t>…or</a:t>
            </a:r>
            <a:r>
              <a:rPr lang="en-US" sz="1600" dirty="0" smtClean="0"/>
              <a:t>…</a:t>
            </a:r>
          </a:p>
          <a:p>
            <a:pPr lvl="1"/>
            <a:r>
              <a:rPr lang="en-US" sz="1600" dirty="0"/>
              <a:t>Characterizing the full spectrum IS CRITICAL in the investigation of new species.</a:t>
            </a:r>
          </a:p>
          <a:p>
            <a:pPr lvl="1"/>
            <a:r>
              <a:rPr lang="en-US" sz="1600" dirty="0"/>
              <a:t>We have found a seemingly related series of features from C-Band thru Ku-Band so if we are to identify this species, as broad frequency coverage as possible is necessary… </a:t>
            </a:r>
          </a:p>
          <a:p>
            <a:pPr marL="457200" lvl="1" indent="0">
              <a:buNone/>
            </a:pPr>
            <a:endParaRPr lang="en-US" dirty="0"/>
          </a:p>
          <a:p>
            <a:pPr marL="0" indent="0">
              <a:buNone/>
            </a:pP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9753" y="579452"/>
            <a:ext cx="4281030" cy="5311776"/>
          </a:xfrm>
          <a:prstGeom prst="rect">
            <a:avLst/>
          </a:prstGeom>
        </p:spPr>
      </p:pic>
    </p:spTree>
    <p:extLst>
      <p:ext uri="{BB962C8B-B14F-4D97-AF65-F5344CB8AC3E}">
        <p14:creationId xmlns:p14="http://schemas.microsoft.com/office/powerpoint/2010/main" val="14262540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p:cNvSpPr txBox="1">
            <a:spLocks/>
          </p:cNvSpPr>
          <p:nvPr/>
        </p:nvSpPr>
        <p:spPr>
          <a:xfrm>
            <a:off x="250208" y="145743"/>
            <a:ext cx="8636000" cy="477202"/>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3200" kern="1200" baseline="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New Technologies – next-generation VLA (</a:t>
            </a:r>
            <a:r>
              <a:rPr lang="en-US" dirty="0" err="1" smtClean="0"/>
              <a:t>ngVLA</a:t>
            </a:r>
            <a:r>
              <a:rPr lang="en-US" dirty="0" smtClean="0"/>
              <a:t>)</a:t>
            </a:r>
            <a:endParaRPr lang="en-US" dirty="0" smtClean="0"/>
          </a:p>
        </p:txBody>
      </p:sp>
      <p:pic>
        <p:nvPicPr>
          <p:cNvPr id="6" name="Content Placeholder 6"/>
          <p:cNvPicPr>
            <a:picLocks noChangeAspect="1"/>
          </p:cNvPicPr>
          <p:nvPr/>
        </p:nvPicPr>
        <p:blipFill rotWithShape="1">
          <a:blip r:embed="rId2">
            <a:extLst>
              <a:ext uri="{28A0092B-C50C-407E-A947-70E740481C1C}">
                <a14:useLocalDpi xmlns:a14="http://schemas.microsoft.com/office/drawing/2010/main" val="0"/>
              </a:ext>
            </a:extLst>
          </a:blip>
          <a:srcRect l="4077" t="9772" r="8726"/>
          <a:stretch/>
        </p:blipFill>
        <p:spPr>
          <a:xfrm>
            <a:off x="2607124" y="2715943"/>
            <a:ext cx="3444463" cy="2227621"/>
          </a:xfrm>
          <a:prstGeom prst="rect">
            <a:avLst/>
          </a:prstGeom>
        </p:spPr>
      </p:pic>
      <p:sp>
        <p:nvSpPr>
          <p:cNvPr id="8" name="Text Placeholder 5"/>
          <p:cNvSpPr txBox="1">
            <a:spLocks/>
          </p:cNvSpPr>
          <p:nvPr/>
        </p:nvSpPr>
        <p:spPr>
          <a:xfrm>
            <a:off x="0" y="835327"/>
            <a:ext cx="5811101" cy="1927984"/>
          </a:xfrm>
          <a:prstGeom prst="rect">
            <a:avLst/>
          </a:prstGeom>
        </p:spPr>
        <p:txBody>
          <a:bodyPr vert="horz" lIns="91440" tIns="45720" rIns="91440" bIns="45720" rtlCol="0">
            <a:normAutofit fontScale="92500"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dirty="0"/>
              <a:t>Scientific Frontier: </a:t>
            </a:r>
            <a:r>
              <a:rPr lang="en-US" sz="1600" b="1" i="1" dirty="0">
                <a:solidFill>
                  <a:srgbClr val="C00000"/>
                </a:solidFill>
              </a:rPr>
              <a:t>Thermal imaging at </a:t>
            </a:r>
            <a:r>
              <a:rPr lang="en-US" sz="1600" b="1" i="1" dirty="0" err="1">
                <a:solidFill>
                  <a:srgbClr val="C00000"/>
                </a:solidFill>
              </a:rPr>
              <a:t>milli-arcsec</a:t>
            </a:r>
            <a:r>
              <a:rPr lang="en-US" sz="1600" b="1" i="1" dirty="0">
                <a:solidFill>
                  <a:srgbClr val="C00000"/>
                </a:solidFill>
              </a:rPr>
              <a:t> resolution</a:t>
            </a:r>
          </a:p>
          <a:p>
            <a:r>
              <a:rPr lang="en-US" sz="1600" dirty="0"/>
              <a:t>Sensitivity/Resolution Goal:</a:t>
            </a:r>
            <a:r>
              <a:rPr lang="en-US" sz="1600" b="1" i="1" dirty="0">
                <a:solidFill>
                  <a:srgbClr val="C00000"/>
                </a:solidFill>
              </a:rPr>
              <a:t> </a:t>
            </a:r>
          </a:p>
          <a:p>
            <a:pPr lvl="1"/>
            <a:r>
              <a:rPr lang="en-US" sz="1300" b="1" i="1" dirty="0">
                <a:solidFill>
                  <a:srgbClr val="C00000"/>
                </a:solidFill>
              </a:rPr>
              <a:t>10x sensitivity &amp; resolution of JVLA/ALMA</a:t>
            </a:r>
          </a:p>
          <a:p>
            <a:r>
              <a:rPr lang="en-US" sz="1600" dirty="0"/>
              <a:t>Frequency range: </a:t>
            </a:r>
            <a:r>
              <a:rPr lang="en-US" sz="1600" b="1" i="1" dirty="0">
                <a:solidFill>
                  <a:srgbClr val="C00000"/>
                </a:solidFill>
              </a:rPr>
              <a:t>1.2 –116 GHz</a:t>
            </a:r>
            <a:endParaRPr lang="en-US" sz="1600" dirty="0"/>
          </a:p>
          <a:p>
            <a:r>
              <a:rPr lang="en-US" sz="1600" dirty="0"/>
              <a:t>Located in Southwest U.S. (NM+TX) &amp; MX, centered on VLA</a:t>
            </a:r>
          </a:p>
          <a:p>
            <a:r>
              <a:rPr lang="en-US" sz="1600" dirty="0"/>
              <a:t>Baseline design under active development</a:t>
            </a:r>
          </a:p>
          <a:p>
            <a:r>
              <a:rPr lang="en-US" sz="1600" dirty="0"/>
              <a:t>Low technical risk (reasonable step beyond state of the art)</a:t>
            </a:r>
          </a:p>
          <a:p>
            <a:endParaRPr lang="en-US" sz="1600" i="1" dirty="0">
              <a:solidFill>
                <a:srgbClr val="C00000"/>
              </a:solidFill>
            </a:endParaRPr>
          </a:p>
        </p:txBody>
      </p:sp>
      <p:sp>
        <p:nvSpPr>
          <p:cNvPr id="9" name="TextBox 8"/>
          <p:cNvSpPr txBox="1"/>
          <p:nvPr/>
        </p:nvSpPr>
        <p:spPr>
          <a:xfrm>
            <a:off x="6112931" y="3260521"/>
            <a:ext cx="2981576" cy="1077218"/>
          </a:xfrm>
          <a:prstGeom prst="rect">
            <a:avLst/>
          </a:prstGeom>
          <a:noFill/>
        </p:spPr>
        <p:txBody>
          <a:bodyPr wrap="square" rtlCol="0">
            <a:spAutoFit/>
          </a:bodyPr>
          <a:lstStyle/>
          <a:p>
            <a:pPr>
              <a:spcBef>
                <a:spcPts val="450"/>
              </a:spcBef>
            </a:pPr>
            <a:r>
              <a:rPr lang="en-US" sz="1400" dirty="0">
                <a:cs typeface="Times New Roman"/>
              </a:rPr>
              <a:t>Complementary suite from meter to </a:t>
            </a:r>
            <a:r>
              <a:rPr lang="en-US" sz="1400" dirty="0" err="1">
                <a:cs typeface="Times New Roman"/>
              </a:rPr>
              <a:t>submm</a:t>
            </a:r>
            <a:r>
              <a:rPr lang="en-US" sz="1400" dirty="0">
                <a:cs typeface="Times New Roman"/>
              </a:rPr>
              <a:t> arrays for the mid-21</a:t>
            </a:r>
            <a:r>
              <a:rPr lang="en-US" sz="1400" baseline="30000" dirty="0">
                <a:cs typeface="Times New Roman"/>
              </a:rPr>
              <a:t>st</a:t>
            </a:r>
            <a:r>
              <a:rPr lang="en-US" sz="1400" dirty="0">
                <a:cs typeface="Times New Roman"/>
              </a:rPr>
              <a:t> century</a:t>
            </a:r>
          </a:p>
          <a:p>
            <a:pPr marL="308610" indent="-182880">
              <a:buFont typeface="Arial" charset="0"/>
              <a:buChar char="•"/>
            </a:pPr>
            <a:r>
              <a:rPr lang="en-US" sz="1200" b="1" dirty="0">
                <a:cs typeface="Times New Roman"/>
              </a:rPr>
              <a:t>&lt; 0.3cm: </a:t>
            </a:r>
            <a:r>
              <a:rPr lang="en-US" sz="1200" dirty="0">
                <a:cs typeface="Times New Roman"/>
              </a:rPr>
              <a:t>ALMA 2030 </a:t>
            </a:r>
          </a:p>
          <a:p>
            <a:pPr marL="308610" indent="-182880">
              <a:buFont typeface="Arial" charset="0"/>
              <a:buChar char="•"/>
            </a:pPr>
            <a:r>
              <a:rPr lang="en-US" sz="1200" b="1" dirty="0">
                <a:solidFill>
                  <a:srgbClr val="C00000"/>
                </a:solidFill>
                <a:cs typeface="Times New Roman"/>
              </a:rPr>
              <a:t>0.3 to 3cm: </a:t>
            </a:r>
            <a:r>
              <a:rPr lang="en-US" sz="1200" b="1" dirty="0" err="1">
                <a:solidFill>
                  <a:srgbClr val="C00000"/>
                </a:solidFill>
                <a:cs typeface="Times New Roman"/>
              </a:rPr>
              <a:t>ngVLA</a:t>
            </a:r>
            <a:endParaRPr lang="en-US" sz="1200" b="1" dirty="0">
              <a:solidFill>
                <a:srgbClr val="C00000"/>
              </a:solidFill>
              <a:cs typeface="Times New Roman"/>
            </a:endParaRPr>
          </a:p>
          <a:p>
            <a:pPr marL="308610" indent="-182880">
              <a:buFont typeface="Arial" charset="0"/>
              <a:buChar char="•"/>
            </a:pPr>
            <a:r>
              <a:rPr lang="en-US" sz="1200" b="1" dirty="0">
                <a:cs typeface="Times New Roman"/>
              </a:rPr>
              <a:t>&gt; 3cm: </a:t>
            </a:r>
            <a:r>
              <a:rPr lang="en-US" sz="1200" dirty="0">
                <a:cs typeface="Times New Roman"/>
              </a:rPr>
              <a:t>SKA</a:t>
            </a:r>
          </a:p>
        </p:txBody>
      </p:sp>
      <p:pic>
        <p:nvPicPr>
          <p:cNvPr id="10" name="Picture 9"/>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193066" y="872961"/>
            <a:ext cx="3901440" cy="2194560"/>
          </a:xfrm>
          <a:prstGeom prst="rect">
            <a:avLst/>
          </a:prstGeom>
        </p:spPr>
      </p:pic>
      <p:sp>
        <p:nvSpPr>
          <p:cNvPr id="11" name="TextBox 10"/>
          <p:cNvSpPr txBox="1"/>
          <p:nvPr/>
        </p:nvSpPr>
        <p:spPr>
          <a:xfrm>
            <a:off x="6200584" y="4380909"/>
            <a:ext cx="2893923" cy="369332"/>
          </a:xfrm>
          <a:prstGeom prst="rect">
            <a:avLst/>
          </a:prstGeom>
          <a:solidFill>
            <a:schemeClr val="bg1"/>
          </a:solidFill>
          <a:ln>
            <a:solidFill>
              <a:srgbClr val="C00000"/>
            </a:solidFill>
          </a:ln>
        </p:spPr>
        <p:txBody>
          <a:bodyPr wrap="square" rtlCol="0">
            <a:spAutoFit/>
          </a:bodyPr>
          <a:lstStyle/>
          <a:p>
            <a:pPr algn="ctr"/>
            <a:r>
              <a:rPr lang="en-US" b="1" i="1" dirty="0">
                <a:latin typeface="Times New Roman" charset="0"/>
                <a:ea typeface="Times New Roman" charset="0"/>
                <a:cs typeface="Times New Roman" charset="0"/>
              </a:rPr>
              <a:t>http://</a:t>
            </a:r>
            <a:r>
              <a:rPr lang="en-US" b="1" i="1" dirty="0" err="1">
                <a:latin typeface="Times New Roman" charset="0"/>
                <a:ea typeface="Times New Roman" charset="0"/>
                <a:cs typeface="Times New Roman" charset="0"/>
              </a:rPr>
              <a:t>ngvla.nrao.edu</a:t>
            </a:r>
            <a:endParaRPr lang="en-US" b="1" i="1" dirty="0">
              <a:latin typeface="Times New Roman" charset="0"/>
              <a:ea typeface="Times New Roman" charset="0"/>
              <a:cs typeface="Times New Roman" charset="0"/>
            </a:endParaRPr>
          </a:p>
        </p:txBody>
      </p:sp>
      <p:grpSp>
        <p:nvGrpSpPr>
          <p:cNvPr id="12" name="Group 11"/>
          <p:cNvGrpSpPr/>
          <p:nvPr/>
        </p:nvGrpSpPr>
        <p:grpSpPr>
          <a:xfrm>
            <a:off x="9140" y="2682486"/>
            <a:ext cx="2655733" cy="2251453"/>
            <a:chOff x="37234" y="2250111"/>
            <a:chExt cx="2655733" cy="2251453"/>
          </a:xfrm>
        </p:grpSpPr>
        <p:pic>
          <p:nvPicPr>
            <p:cNvPr id="13" name="Picture 12"/>
            <p:cNvPicPr preferRelativeResize="0">
              <a:picLocks noChangeAspect="1"/>
            </p:cNvPicPr>
            <p:nvPr/>
          </p:nvPicPr>
          <p:blipFill rotWithShape="1">
            <a:blip r:embed="rId4" cstate="hqprint">
              <a:extLst>
                <a:ext uri="{28A0092B-C50C-407E-A947-70E740481C1C}">
                  <a14:useLocalDpi xmlns:a14="http://schemas.microsoft.com/office/drawing/2010/main"/>
                </a:ext>
              </a:extLst>
            </a:blip>
            <a:srcRect b="-421"/>
            <a:stretch/>
          </p:blipFill>
          <p:spPr>
            <a:xfrm>
              <a:off x="108959" y="2263113"/>
              <a:ext cx="2584008" cy="2238451"/>
            </a:xfrm>
            <a:prstGeom prst="rect">
              <a:avLst/>
            </a:prstGeom>
          </p:spPr>
        </p:pic>
        <p:sp>
          <p:nvSpPr>
            <p:cNvPr id="14" name="TextBox 13"/>
            <p:cNvSpPr txBox="1">
              <a:spLocks noChangeAspect="1"/>
            </p:cNvSpPr>
            <p:nvPr/>
          </p:nvSpPr>
          <p:spPr>
            <a:xfrm>
              <a:off x="37234" y="2250111"/>
              <a:ext cx="1841093" cy="461665"/>
            </a:xfrm>
            <a:prstGeom prst="rect">
              <a:avLst/>
            </a:prstGeom>
            <a:noFill/>
            <a:ln>
              <a:noFill/>
            </a:ln>
          </p:spPr>
          <p:txBody>
            <a:bodyPr wrap="square" lIns="91440" tIns="0" rIns="0" bIns="0" rtlCol="0">
              <a:spAutoFit/>
            </a:bodyPr>
            <a:lstStyle/>
            <a:p>
              <a:r>
                <a:rPr lang="en-US" sz="1000" dirty="0">
                  <a:solidFill>
                    <a:schemeClr val="bg1"/>
                  </a:solidFill>
                  <a:ea typeface="Times New Roman" charset="0"/>
                  <a:cs typeface="Times New Roman" charset="0"/>
                </a:rPr>
                <a:t>50% in core:  b &lt; 3km  ~ 1” </a:t>
              </a:r>
            </a:p>
            <a:p>
              <a:r>
                <a:rPr lang="en-US" sz="1000" dirty="0">
                  <a:solidFill>
                    <a:schemeClr val="bg1"/>
                  </a:solidFill>
                  <a:ea typeface="Times New Roman" charset="0"/>
                  <a:cs typeface="Times New Roman" charset="0"/>
                </a:rPr>
                <a:t>80% in mid:   b &lt; 30km ~ 0.1” </a:t>
              </a:r>
            </a:p>
            <a:p>
              <a:r>
                <a:rPr lang="en-US" sz="1000" dirty="0">
                  <a:solidFill>
                    <a:schemeClr val="bg1"/>
                  </a:solidFill>
                  <a:ea typeface="Times New Roman" charset="0"/>
                  <a:cs typeface="Times New Roman" charset="0"/>
                </a:rPr>
                <a:t>100% in long: b &lt; 500km  ~ 0.01”</a:t>
              </a:r>
            </a:p>
          </p:txBody>
        </p:sp>
        <p:cxnSp>
          <p:nvCxnSpPr>
            <p:cNvPr id="15" name="Straight Arrow Connector 14"/>
            <p:cNvCxnSpPr/>
            <p:nvPr/>
          </p:nvCxnSpPr>
          <p:spPr>
            <a:xfrm>
              <a:off x="753836" y="2868100"/>
              <a:ext cx="1300867" cy="0"/>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089644" y="2651439"/>
              <a:ext cx="784694" cy="276999"/>
            </a:xfrm>
            <a:prstGeom prst="rect">
              <a:avLst/>
            </a:prstGeom>
            <a:noFill/>
          </p:spPr>
          <p:txBody>
            <a:bodyPr wrap="square" rtlCol="0">
              <a:spAutoFit/>
            </a:bodyPr>
            <a:lstStyle/>
            <a:p>
              <a:r>
                <a:rPr lang="en-US" sz="1200" dirty="0">
                  <a:solidFill>
                    <a:schemeClr val="bg1"/>
                  </a:solidFill>
                </a:rPr>
                <a:t>550 km</a:t>
              </a:r>
            </a:p>
          </p:txBody>
        </p:sp>
      </p:grpSp>
      <p:sp>
        <p:nvSpPr>
          <p:cNvPr id="17" name="TextBox 16"/>
          <p:cNvSpPr txBox="1"/>
          <p:nvPr/>
        </p:nvSpPr>
        <p:spPr>
          <a:xfrm>
            <a:off x="9140" y="5161613"/>
            <a:ext cx="6852328" cy="1169551"/>
          </a:xfrm>
          <a:prstGeom prst="rect">
            <a:avLst/>
          </a:prstGeom>
          <a:noFill/>
        </p:spPr>
        <p:txBody>
          <a:bodyPr wrap="square" rtlCol="0">
            <a:spAutoFit/>
          </a:bodyPr>
          <a:lstStyle/>
          <a:p>
            <a:pPr marL="285750" indent="-182880">
              <a:spcBef>
                <a:spcPts val="338"/>
              </a:spcBef>
              <a:buFont typeface="Wingdings" charset="2"/>
              <a:buChar char="Ø"/>
            </a:pPr>
            <a:endParaRPr lang="en-US" sz="200" b="1" i="1" dirty="0">
              <a:cs typeface="Times New Roman"/>
            </a:endParaRPr>
          </a:p>
          <a:p>
            <a:pPr marL="388620" indent="-285750">
              <a:spcBef>
                <a:spcPts val="338"/>
              </a:spcBef>
              <a:buFont typeface="Wingdings" charset="2"/>
              <a:buChar char="Ø"/>
            </a:pPr>
            <a:r>
              <a:rPr lang="en-US" sz="1400" b="1" i="1" dirty="0">
                <a:cs typeface="Times New Roman"/>
              </a:rPr>
              <a:t>Probing the Initial Conditions for Planetary Systems and Life with </a:t>
            </a:r>
            <a:r>
              <a:rPr lang="en-US" sz="1400" b="1" i="1" dirty="0" err="1">
                <a:cs typeface="Times New Roman"/>
              </a:rPr>
              <a:t>Astrochemistry</a:t>
            </a:r>
            <a:endParaRPr lang="en-US" sz="200" dirty="0">
              <a:cs typeface="Times New Roman"/>
            </a:endParaRPr>
          </a:p>
          <a:p>
            <a:pPr marL="285750" indent="-182880">
              <a:spcBef>
                <a:spcPts val="338"/>
              </a:spcBef>
              <a:buFont typeface="Wingdings" charset="2"/>
              <a:buChar char="Ø"/>
            </a:pPr>
            <a:endParaRPr lang="en-US" sz="200" b="1" i="1" dirty="0">
              <a:cs typeface="Times New Roman"/>
            </a:endParaRPr>
          </a:p>
          <a:p>
            <a:pPr marL="102870">
              <a:spcBef>
                <a:spcPts val="338"/>
              </a:spcBef>
            </a:pPr>
            <a:r>
              <a:rPr lang="en-US" sz="1400" b="1" i="1" dirty="0" smtClean="0">
                <a:solidFill>
                  <a:srgbClr val="C00000"/>
                </a:solidFill>
              </a:rPr>
              <a:t>Highly </a:t>
            </a:r>
            <a:r>
              <a:rPr lang="en-US" sz="1400" b="1" i="1" dirty="0">
                <a:solidFill>
                  <a:srgbClr val="C00000"/>
                </a:solidFill>
              </a:rPr>
              <a:t>synergistic with next-generation ground-based OIR and NASA missions.  </a:t>
            </a:r>
          </a:p>
          <a:p>
            <a:pPr marL="342900" indent="-342900">
              <a:buClr>
                <a:srgbClr val="C00000"/>
              </a:buClr>
              <a:buSzPct val="125000"/>
              <a:buFont typeface="Wingdings" charset="2"/>
              <a:buChar char="Ø"/>
            </a:pPr>
            <a:endParaRPr lang="en-US" sz="1400" dirty="0">
              <a:solidFill>
                <a:srgbClr val="000000"/>
              </a:solidFill>
            </a:endParaRPr>
          </a:p>
          <a:p>
            <a:pPr marL="285750" indent="-182880">
              <a:spcBef>
                <a:spcPts val="338"/>
              </a:spcBef>
              <a:buFont typeface="Arial" charset="0"/>
              <a:buChar char="•"/>
            </a:pPr>
            <a:endParaRPr lang="en-US" sz="1400" b="1" i="1" dirty="0"/>
          </a:p>
        </p:txBody>
      </p:sp>
      <p:pic>
        <p:nvPicPr>
          <p:cNvPr id="18" name="Picture 17"/>
          <p:cNvPicPr>
            <a:picLocks noChangeAspect="1"/>
          </p:cNvPicPr>
          <p:nvPr/>
        </p:nvPicPr>
        <p:blipFill rotWithShape="1">
          <a:blip r:embed="rId5" cstate="hqprint">
            <a:extLst>
              <a:ext uri="{28A0092B-C50C-407E-A947-70E740481C1C}">
                <a14:useLocalDpi xmlns:a14="http://schemas.microsoft.com/office/drawing/2010/main"/>
              </a:ext>
            </a:extLst>
          </a:blip>
          <a:srcRect l="-315"/>
          <a:stretch/>
        </p:blipFill>
        <p:spPr>
          <a:xfrm>
            <a:off x="5985546" y="4914033"/>
            <a:ext cx="3108960" cy="1207211"/>
          </a:xfrm>
          <a:prstGeom prst="rect">
            <a:avLst/>
          </a:prstGeom>
        </p:spPr>
      </p:pic>
    </p:spTree>
    <p:extLst>
      <p:ext uri="{BB962C8B-B14F-4D97-AF65-F5344CB8AC3E}">
        <p14:creationId xmlns:p14="http://schemas.microsoft.com/office/powerpoint/2010/main" val="23228627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p:cNvSpPr txBox="1">
            <a:spLocks/>
          </p:cNvSpPr>
          <p:nvPr/>
        </p:nvSpPr>
        <p:spPr>
          <a:xfrm>
            <a:off x="250208" y="145743"/>
            <a:ext cx="8636000" cy="477202"/>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3200" kern="1200" baseline="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What can we do now?</a:t>
            </a:r>
            <a:endParaRPr lang="en-US" dirty="0" smtClean="0"/>
          </a:p>
        </p:txBody>
      </p:sp>
      <p:sp>
        <p:nvSpPr>
          <p:cNvPr id="4" name="Text Placeholder 4"/>
          <p:cNvSpPr txBox="1">
            <a:spLocks/>
          </p:cNvSpPr>
          <p:nvPr/>
        </p:nvSpPr>
        <p:spPr>
          <a:xfrm>
            <a:off x="373040" y="804981"/>
            <a:ext cx="8340036" cy="5448674"/>
          </a:xfrm>
          <a:prstGeom prst="rect">
            <a:avLst/>
          </a:prstGeom>
        </p:spPr>
        <p:txBody>
          <a:bodyPr/>
          <a:lstStyle>
            <a:lvl1pPr marL="457200" indent="-457200" algn="l" defTabSz="914400" rtl="0" eaLnBrk="1" latinLnBrk="0" hangingPunct="1">
              <a:spcBef>
                <a:spcPct val="20000"/>
              </a:spcBef>
              <a:buFont typeface="Arial" panose="020B0604020202020204" pitchFamily="34" charset="0"/>
              <a:buChar char="•"/>
              <a:defRPr sz="2600" kern="1200" baseline="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200" kern="1200" baseline="0">
                <a:solidFill>
                  <a:schemeClr val="tx1"/>
                </a:solidFill>
                <a:latin typeface="Gill Sans MT" panose="020B0502020104020203" pitchFamily="34" charset="0"/>
                <a:ea typeface="+mn-ea"/>
                <a:cs typeface="+mn-cs"/>
              </a:defRPr>
            </a:lvl2pPr>
            <a:lvl3pPr marL="914400" indent="0" algn="l" defTabSz="914400" rtl="0" eaLnBrk="1" latinLnBrk="0" hangingPunct="1">
              <a:spcBef>
                <a:spcPct val="20000"/>
              </a:spcBef>
              <a:buFont typeface="Arial" panose="020B0604020202020204" pitchFamily="34" charset="0"/>
              <a:buNone/>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Gill Sans MT" panose="020B0502020104020203"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What I am proposing is a full community driven initiative (similar to the VLASS) for an Extra-large legacy survey program over a wide frequency range over a wide range of sources</a:t>
            </a:r>
            <a:endParaRPr lang="en-US" dirty="0" smtClean="0"/>
          </a:p>
          <a:p>
            <a:pPr lvl="1"/>
            <a:r>
              <a:rPr lang="en-US" dirty="0" smtClean="0"/>
              <a:t>What frequencies – all of them?</a:t>
            </a:r>
          </a:p>
          <a:p>
            <a:pPr lvl="1"/>
            <a:r>
              <a:rPr lang="en-US" dirty="0" smtClean="0"/>
              <a:t>What sources – all of them?</a:t>
            </a:r>
          </a:p>
          <a:p>
            <a:pPr lvl="1"/>
            <a:r>
              <a:rPr lang="en-US" dirty="0" smtClean="0"/>
              <a:t>Single Dish (GBT) or</a:t>
            </a:r>
            <a:r>
              <a:rPr lang="en-US" dirty="0"/>
              <a:t> </a:t>
            </a:r>
            <a:r>
              <a:rPr lang="en-US" dirty="0" smtClean="0"/>
              <a:t>Array (VLA) – yes?</a:t>
            </a:r>
          </a:p>
          <a:p>
            <a:r>
              <a:rPr lang="en-US" dirty="0" smtClean="0"/>
              <a:t>If this is strongly supported in the community, we would put together a white paper/proposal with representation around the world.  Data products would be shared between chemists, biologists, astronomers, geologists…</a:t>
            </a:r>
          </a:p>
          <a:p>
            <a:r>
              <a:rPr lang="en-US" dirty="0" smtClean="0">
                <a:solidFill>
                  <a:srgbClr val="C00000"/>
                </a:solidFill>
              </a:rPr>
              <a:t>Pilot Program – An NH</a:t>
            </a:r>
            <a:r>
              <a:rPr lang="en-US" baseline="-25000" dirty="0" smtClean="0">
                <a:solidFill>
                  <a:srgbClr val="C00000"/>
                </a:solidFill>
              </a:rPr>
              <a:t>2</a:t>
            </a:r>
            <a:r>
              <a:rPr lang="en-US" dirty="0" smtClean="0">
                <a:solidFill>
                  <a:srgbClr val="C00000"/>
                </a:solidFill>
              </a:rPr>
              <a:t>CHO Survey of (Extra)Galactic Sources??</a:t>
            </a:r>
            <a:endParaRPr lang="en-US" dirty="0">
              <a:solidFill>
                <a:srgbClr val="C00000"/>
              </a:solidFill>
            </a:endParaRPr>
          </a:p>
        </p:txBody>
      </p:sp>
    </p:spTree>
    <p:extLst>
      <p:ext uri="{BB962C8B-B14F-4D97-AF65-F5344CB8AC3E}">
        <p14:creationId xmlns:p14="http://schemas.microsoft.com/office/powerpoint/2010/main" val="16507921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250208" y="145743"/>
            <a:ext cx="8636000" cy="477202"/>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3200" kern="1200" baseline="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So… Let’s go over the abstract…</a:t>
            </a:r>
            <a:endParaRPr lang="en-US" dirty="0" smtClean="0"/>
          </a:p>
        </p:txBody>
      </p:sp>
      <p:sp>
        <p:nvSpPr>
          <p:cNvPr id="7" name="Text Placeholder 4"/>
          <p:cNvSpPr txBox="1">
            <a:spLocks/>
          </p:cNvSpPr>
          <p:nvPr/>
        </p:nvSpPr>
        <p:spPr>
          <a:xfrm>
            <a:off x="250208" y="671180"/>
            <a:ext cx="8636000" cy="154650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baseline="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200" kern="1200" baseline="0">
                <a:solidFill>
                  <a:schemeClr val="tx1"/>
                </a:solidFill>
                <a:latin typeface="Gill Sans MT" panose="020B0502020104020203" pitchFamily="34" charset="0"/>
                <a:ea typeface="+mn-ea"/>
                <a:cs typeface="+mn-cs"/>
              </a:defRPr>
            </a:lvl2pPr>
            <a:lvl3pPr marL="914400" indent="0" algn="l" defTabSz="914400" rtl="0" eaLnBrk="1" latinLnBrk="0" hangingPunct="1">
              <a:spcBef>
                <a:spcPct val="20000"/>
              </a:spcBef>
              <a:buFont typeface="Arial" panose="020B0604020202020204" pitchFamily="34" charset="0"/>
              <a:buNone/>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Gill Sans MT" panose="020B0502020104020203"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smtClean="0"/>
              <a:t>“…observations </a:t>
            </a:r>
            <a:r>
              <a:rPr lang="en-US" dirty="0"/>
              <a:t>of a variety of astronomical environments has led to the </a:t>
            </a:r>
            <a:r>
              <a:rPr lang="en-US" dirty="0">
                <a:solidFill>
                  <a:srgbClr val="C00000"/>
                </a:solidFill>
              </a:rPr>
              <a:t>detection and characterization of new molecular species </a:t>
            </a:r>
            <a:r>
              <a:rPr lang="en-US" dirty="0"/>
              <a:t>as well as to a better understanding of the </a:t>
            </a:r>
            <a:r>
              <a:rPr lang="en-US" dirty="0">
                <a:solidFill>
                  <a:srgbClr val="C00000"/>
                </a:solidFill>
              </a:rPr>
              <a:t>physical and chemical conditions of these </a:t>
            </a:r>
            <a:r>
              <a:rPr lang="en-US" dirty="0" smtClean="0">
                <a:solidFill>
                  <a:srgbClr val="C00000"/>
                </a:solidFill>
              </a:rPr>
              <a:t>regions…”</a:t>
            </a:r>
          </a:p>
        </p:txBody>
      </p:sp>
      <p:sp>
        <p:nvSpPr>
          <p:cNvPr id="2" name="Rectangle 1"/>
          <p:cNvSpPr/>
          <p:nvPr/>
        </p:nvSpPr>
        <p:spPr>
          <a:xfrm>
            <a:off x="318525" y="2339491"/>
            <a:ext cx="3712192" cy="4062651"/>
          </a:xfrm>
          <a:prstGeom prst="rect">
            <a:avLst/>
          </a:prstGeom>
        </p:spPr>
        <p:txBody>
          <a:bodyPr wrap="square">
            <a:spAutoFit/>
          </a:bodyPr>
          <a:lstStyle/>
          <a:p>
            <a:r>
              <a:rPr lang="en-US" sz="2000" dirty="0">
                <a:latin typeface="Gill Sans MT" panose="020B0502020104020203" pitchFamily="34" charset="0"/>
              </a:rPr>
              <a:t>Since 2004, there have been </a:t>
            </a:r>
            <a:r>
              <a:rPr lang="en-US" sz="2000" dirty="0" smtClean="0">
                <a:latin typeface="Gill Sans MT" panose="020B0502020104020203" pitchFamily="34" charset="0"/>
              </a:rPr>
              <a:t>76 </a:t>
            </a:r>
            <a:r>
              <a:rPr lang="en-US" sz="2000" dirty="0">
                <a:latin typeface="Gill Sans MT" panose="020B0502020104020203" pitchFamily="34" charset="0"/>
              </a:rPr>
              <a:t>new molecule detections!  </a:t>
            </a:r>
            <a:endParaRPr lang="en-US" sz="2000" dirty="0" smtClean="0">
              <a:latin typeface="Gill Sans MT" panose="020B0502020104020203" pitchFamily="34" charset="0"/>
            </a:endParaRPr>
          </a:p>
          <a:p>
            <a:endParaRPr lang="en-US" sz="2000" dirty="0">
              <a:latin typeface="Gill Sans MT" panose="020B0502020104020203" pitchFamily="34" charset="0"/>
            </a:endParaRPr>
          </a:p>
          <a:p>
            <a:r>
              <a:rPr lang="en-US" sz="2000" dirty="0" smtClean="0">
                <a:latin typeface="Gill Sans MT" panose="020B0502020104020203" pitchFamily="34" charset="0"/>
              </a:rPr>
              <a:t>We </a:t>
            </a:r>
            <a:r>
              <a:rPr lang="en-US" sz="2000" dirty="0">
                <a:latin typeface="Gill Sans MT" panose="020B0502020104020203" pitchFamily="34" charset="0"/>
              </a:rPr>
              <a:t>have seen the “eye chart” in many different colors but another way to look at it is the following</a:t>
            </a:r>
            <a:r>
              <a:rPr lang="en-US" sz="2000" dirty="0" smtClean="0">
                <a:latin typeface="Gill Sans MT" panose="020B0502020104020203" pitchFamily="34" charset="0"/>
              </a:rPr>
              <a:t>:</a:t>
            </a:r>
          </a:p>
          <a:p>
            <a:endParaRPr lang="en-US" sz="2000" dirty="0">
              <a:latin typeface="Gill Sans MT" panose="020B0502020104020203" pitchFamily="34" charset="0"/>
            </a:endParaRPr>
          </a:p>
          <a:p>
            <a:r>
              <a:rPr lang="en-US" sz="2000" dirty="0">
                <a:latin typeface="Gill Sans MT" panose="020B0502020104020203" pitchFamily="34" charset="0"/>
              </a:rPr>
              <a:t>IRAM: </a:t>
            </a:r>
            <a:r>
              <a:rPr lang="en-US" sz="2000" dirty="0" err="1" smtClean="0">
                <a:latin typeface="Gill Sans MT" panose="020B0502020104020203" pitchFamily="34" charset="0"/>
              </a:rPr>
              <a:t>Astrochemistry</a:t>
            </a:r>
            <a:r>
              <a:rPr lang="en-US" sz="2000" dirty="0" smtClean="0">
                <a:latin typeface="Gill Sans MT" panose="020B0502020104020203" pitchFamily="34" charset="0"/>
              </a:rPr>
              <a:t> featured </a:t>
            </a:r>
            <a:r>
              <a:rPr lang="en-US" sz="2000" dirty="0">
                <a:latin typeface="Gill Sans MT" panose="020B0502020104020203" pitchFamily="34" charset="0"/>
              </a:rPr>
              <a:t>as ‘key </a:t>
            </a:r>
            <a:r>
              <a:rPr lang="en-US" sz="2000" dirty="0" smtClean="0">
                <a:latin typeface="Gill Sans MT" panose="020B0502020104020203" pitchFamily="34" charset="0"/>
              </a:rPr>
              <a:t>science’ in </a:t>
            </a:r>
            <a:r>
              <a:rPr lang="en-US" sz="2000" dirty="0">
                <a:latin typeface="Gill Sans MT" panose="020B0502020104020203" pitchFamily="34" charset="0"/>
              </a:rPr>
              <a:t>every annual </a:t>
            </a:r>
            <a:r>
              <a:rPr lang="en-US" sz="2000" dirty="0" smtClean="0">
                <a:latin typeface="Gill Sans MT" panose="020B0502020104020203" pitchFamily="34" charset="0"/>
              </a:rPr>
              <a:t>report since 2004 and has &gt;2 Large Programs dedicated to large spectral line surveys.</a:t>
            </a:r>
            <a:endParaRPr lang="en-US" sz="2000" dirty="0">
              <a:latin typeface="Gill Sans MT" panose="020B0502020104020203" pitchFamily="34" charset="0"/>
            </a:endParaRPr>
          </a:p>
          <a:p>
            <a:endParaRPr lang="en-US" dirty="0"/>
          </a:p>
        </p:txBody>
      </p:sp>
      <p:graphicFrame>
        <p:nvGraphicFramePr>
          <p:cNvPr id="9" name="Chart 8">
            <a:extLst>
              <a:ext uri="{FF2B5EF4-FFF2-40B4-BE49-F238E27FC236}">
                <a16:creationId xmlns:a16="http://schemas.microsoft.com/office/drawing/2014/main" id="{00000000-0008-0000-0000-000003000000}"/>
              </a:ext>
            </a:extLst>
          </p:cNvPr>
          <p:cNvGraphicFramePr>
            <a:graphicFrameLocks/>
          </p:cNvGraphicFramePr>
          <p:nvPr>
            <p:extLst>
              <p:ext uri="{D42A27DB-BD31-4B8C-83A1-F6EECF244321}">
                <p14:modId xmlns:p14="http://schemas.microsoft.com/office/powerpoint/2010/main" val="3873855994"/>
              </p:ext>
            </p:extLst>
          </p:nvPr>
        </p:nvGraphicFramePr>
        <p:xfrm>
          <a:off x="4099033" y="1928908"/>
          <a:ext cx="4677105" cy="510600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837234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6"/>
          <p:cNvSpPr txBox="1">
            <a:spLocks noChangeArrowheads="1"/>
          </p:cNvSpPr>
          <p:nvPr/>
        </p:nvSpPr>
        <p:spPr bwMode="auto">
          <a:xfrm>
            <a:off x="119743" y="186418"/>
            <a:ext cx="8839200" cy="5486400"/>
          </a:xfrm>
          <a:prstGeom prst="rect">
            <a:avLst/>
          </a:prstGeom>
          <a:noFill/>
          <a:ln w="36720">
            <a:noFill/>
            <a:round/>
            <a:headEnd/>
            <a:tailEnd/>
          </a:ln>
          <a:effectLst/>
        </p:spPr>
        <p:txBody>
          <a:bodyPr lIns="90000" tIns="45000" rIns="90000" bIns="45000"/>
          <a:lstStyle/>
          <a:p>
            <a:pPr marL="727075" lvl="1" indent="-269875">
              <a:lnSpc>
                <a:spcPct val="87000"/>
              </a:lnSpc>
              <a:spcBef>
                <a:spcPts val="600"/>
              </a:spcBef>
              <a:buClr>
                <a:srgbClr val="000000"/>
              </a:buClr>
              <a:tabLst>
                <a:tab pos="727075" algn="l"/>
                <a:tab pos="1184275" algn="l"/>
                <a:tab pos="1641475" algn="l"/>
                <a:tab pos="2098675" algn="l"/>
                <a:tab pos="2555875" algn="l"/>
                <a:tab pos="3013075" algn="l"/>
                <a:tab pos="3470275" algn="l"/>
                <a:tab pos="3927475" algn="l"/>
                <a:tab pos="4384675" algn="l"/>
                <a:tab pos="4841875" algn="l"/>
                <a:tab pos="5299075" algn="l"/>
                <a:tab pos="5756275" algn="l"/>
                <a:tab pos="6213475" algn="l"/>
                <a:tab pos="6670675" algn="l"/>
                <a:tab pos="7127875" algn="l"/>
                <a:tab pos="7585075" algn="l"/>
                <a:tab pos="8042275" algn="l"/>
                <a:tab pos="8499475" algn="l"/>
                <a:tab pos="8956675" algn="l"/>
                <a:tab pos="9413875" algn="l"/>
                <a:tab pos="9871075" algn="l"/>
              </a:tabLst>
            </a:pPr>
            <a:r>
              <a:rPr lang="en-GB" sz="2800" dirty="0" smtClean="0">
                <a:solidFill>
                  <a:srgbClr val="000000"/>
                </a:solidFill>
              </a:rPr>
              <a:t>And someday, you may just serendipitously make the discovery that will explain how:</a:t>
            </a:r>
          </a:p>
          <a:p>
            <a:pPr marL="727075" lvl="1" indent="-269875">
              <a:lnSpc>
                <a:spcPct val="87000"/>
              </a:lnSpc>
              <a:spcBef>
                <a:spcPts val="600"/>
              </a:spcBef>
              <a:buClr>
                <a:srgbClr val="000000"/>
              </a:buClr>
              <a:tabLst>
                <a:tab pos="727075" algn="l"/>
                <a:tab pos="1184275" algn="l"/>
                <a:tab pos="1641475" algn="l"/>
                <a:tab pos="2098675" algn="l"/>
                <a:tab pos="2555875" algn="l"/>
                <a:tab pos="3013075" algn="l"/>
                <a:tab pos="3470275" algn="l"/>
                <a:tab pos="3927475" algn="l"/>
                <a:tab pos="4384675" algn="l"/>
                <a:tab pos="4841875" algn="l"/>
                <a:tab pos="5299075" algn="l"/>
                <a:tab pos="5756275" algn="l"/>
                <a:tab pos="6213475" algn="l"/>
                <a:tab pos="6670675" algn="l"/>
                <a:tab pos="7127875" algn="l"/>
                <a:tab pos="7585075" algn="l"/>
                <a:tab pos="8042275" algn="l"/>
                <a:tab pos="8499475" algn="l"/>
                <a:tab pos="8956675" algn="l"/>
                <a:tab pos="9413875" algn="l"/>
                <a:tab pos="9871075" algn="l"/>
              </a:tabLst>
            </a:pPr>
            <a:endParaRPr lang="en-GB" sz="2800" dirty="0" smtClean="0">
              <a:solidFill>
                <a:srgbClr val="000000"/>
              </a:solidFill>
            </a:endParaRPr>
          </a:p>
          <a:p>
            <a:pPr marL="727075" lvl="1" indent="-269875">
              <a:lnSpc>
                <a:spcPct val="87000"/>
              </a:lnSpc>
              <a:spcBef>
                <a:spcPts val="600"/>
              </a:spcBef>
              <a:buClr>
                <a:srgbClr val="000000"/>
              </a:buClr>
              <a:tabLst>
                <a:tab pos="727075" algn="l"/>
                <a:tab pos="1184275" algn="l"/>
                <a:tab pos="1641475" algn="l"/>
                <a:tab pos="2098675" algn="l"/>
                <a:tab pos="2555875" algn="l"/>
                <a:tab pos="3013075" algn="l"/>
                <a:tab pos="3470275" algn="l"/>
                <a:tab pos="3927475" algn="l"/>
                <a:tab pos="4384675" algn="l"/>
                <a:tab pos="4841875" algn="l"/>
                <a:tab pos="5299075" algn="l"/>
                <a:tab pos="5756275" algn="l"/>
                <a:tab pos="6213475" algn="l"/>
                <a:tab pos="6670675" algn="l"/>
                <a:tab pos="7127875" algn="l"/>
                <a:tab pos="7585075" algn="l"/>
                <a:tab pos="8042275" algn="l"/>
                <a:tab pos="8499475" algn="l"/>
                <a:tab pos="8956675" algn="l"/>
                <a:tab pos="9413875" algn="l"/>
                <a:tab pos="9871075" algn="l"/>
              </a:tabLst>
            </a:pPr>
            <a:endParaRPr lang="en-GB" sz="2800" dirty="0" smtClean="0">
              <a:solidFill>
                <a:srgbClr val="000000"/>
              </a:solidFill>
            </a:endParaRPr>
          </a:p>
          <a:p>
            <a:pPr marL="727075" lvl="1" indent="-269875">
              <a:lnSpc>
                <a:spcPct val="87000"/>
              </a:lnSpc>
              <a:spcBef>
                <a:spcPts val="600"/>
              </a:spcBef>
              <a:buClr>
                <a:srgbClr val="000000"/>
              </a:buClr>
              <a:tabLst>
                <a:tab pos="727075" algn="l"/>
                <a:tab pos="1184275" algn="l"/>
                <a:tab pos="1641475" algn="l"/>
                <a:tab pos="2098675" algn="l"/>
                <a:tab pos="2555875" algn="l"/>
                <a:tab pos="3013075" algn="l"/>
                <a:tab pos="3470275" algn="l"/>
                <a:tab pos="3927475" algn="l"/>
                <a:tab pos="4384675" algn="l"/>
                <a:tab pos="4841875" algn="l"/>
                <a:tab pos="5299075" algn="l"/>
                <a:tab pos="5756275" algn="l"/>
                <a:tab pos="6213475" algn="l"/>
                <a:tab pos="6670675" algn="l"/>
                <a:tab pos="7127875" algn="l"/>
                <a:tab pos="7585075" algn="l"/>
                <a:tab pos="8042275" algn="l"/>
                <a:tab pos="8499475" algn="l"/>
                <a:tab pos="8956675" algn="l"/>
                <a:tab pos="9413875" algn="l"/>
                <a:tab pos="9871075" algn="l"/>
              </a:tabLst>
            </a:pPr>
            <a:endParaRPr lang="en-GB" sz="2800" dirty="0" smtClean="0">
              <a:solidFill>
                <a:srgbClr val="000000"/>
              </a:solidFill>
            </a:endParaRPr>
          </a:p>
          <a:p>
            <a:pPr marL="727075" lvl="1" indent="-269875">
              <a:lnSpc>
                <a:spcPct val="87000"/>
              </a:lnSpc>
              <a:spcBef>
                <a:spcPts val="600"/>
              </a:spcBef>
              <a:buClr>
                <a:srgbClr val="000000"/>
              </a:buClr>
              <a:tabLst>
                <a:tab pos="727075" algn="l"/>
                <a:tab pos="1184275" algn="l"/>
                <a:tab pos="1641475" algn="l"/>
                <a:tab pos="2098675" algn="l"/>
                <a:tab pos="2555875" algn="l"/>
                <a:tab pos="3013075" algn="l"/>
                <a:tab pos="3470275" algn="l"/>
                <a:tab pos="3927475" algn="l"/>
                <a:tab pos="4384675" algn="l"/>
                <a:tab pos="4841875" algn="l"/>
                <a:tab pos="5299075" algn="l"/>
                <a:tab pos="5756275" algn="l"/>
                <a:tab pos="6213475" algn="l"/>
                <a:tab pos="6670675" algn="l"/>
                <a:tab pos="7127875" algn="l"/>
                <a:tab pos="7585075" algn="l"/>
                <a:tab pos="8042275" algn="l"/>
                <a:tab pos="8499475" algn="l"/>
                <a:tab pos="8956675" algn="l"/>
                <a:tab pos="9413875" algn="l"/>
                <a:tab pos="9871075" algn="l"/>
              </a:tabLst>
            </a:pPr>
            <a:endParaRPr lang="en-GB" sz="1800" dirty="0" smtClean="0">
              <a:solidFill>
                <a:srgbClr val="000000"/>
              </a:solidFill>
            </a:endParaRPr>
          </a:p>
        </p:txBody>
      </p:sp>
      <p:sp>
        <p:nvSpPr>
          <p:cNvPr id="5" name="Text Box 4"/>
          <p:cNvSpPr txBox="1">
            <a:spLocks noChangeArrowheads="1"/>
          </p:cNvSpPr>
          <p:nvPr/>
        </p:nvSpPr>
        <p:spPr bwMode="auto">
          <a:xfrm>
            <a:off x="3810000" y="2819400"/>
            <a:ext cx="609600" cy="1473200"/>
          </a:xfrm>
          <a:prstGeom prst="rect">
            <a:avLst/>
          </a:prstGeom>
          <a:noFill/>
          <a:ln w="9525">
            <a:noFill/>
            <a:round/>
            <a:headEnd/>
            <a:tailEnd/>
          </a:ln>
          <a:effectLst/>
        </p:spPr>
        <p:txBody>
          <a:bodyPr wrap="none" anchor="ctr"/>
          <a:lstStyle/>
          <a:p>
            <a:endParaRPr lang="en-US"/>
          </a:p>
        </p:txBody>
      </p:sp>
      <p:sp>
        <p:nvSpPr>
          <p:cNvPr id="6" name="Rectangle 5"/>
          <p:cNvSpPr>
            <a:spLocks noChangeArrowheads="1"/>
          </p:cNvSpPr>
          <p:nvPr/>
        </p:nvSpPr>
        <p:spPr bwMode="auto">
          <a:xfrm>
            <a:off x="3963988" y="1828800"/>
            <a:ext cx="604837" cy="1474788"/>
          </a:xfrm>
          <a:prstGeom prst="rect">
            <a:avLst/>
          </a:prstGeom>
          <a:noFill/>
          <a:ln w="9525">
            <a:noFill/>
            <a:round/>
            <a:headEnd/>
            <a:tailEnd/>
          </a:ln>
          <a:effectLst/>
        </p:spPr>
        <p:txBody>
          <a:bodyPr wrap="none" lIns="90000" tIns="46800" rIns="90000" bIns="46800">
            <a:spAutoFit/>
          </a:bodyPr>
          <a:lstStyle/>
          <a:p>
            <a:pPr>
              <a:spcBef>
                <a:spcPts val="37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6000">
                <a:solidFill>
                  <a:srgbClr val="FF9900"/>
                </a:solidFill>
                <a:ea typeface="DejaVu Sans" charset="0"/>
                <a:cs typeface="DejaVu Sans" charset="0"/>
              </a:rPr>
              <a:t>?</a:t>
            </a:r>
          </a:p>
        </p:txBody>
      </p:sp>
      <p:pic>
        <p:nvPicPr>
          <p:cNvPr id="8"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678" t="31624" r="16883" b="15296"/>
          <a:stretch/>
        </p:blipFill>
        <p:spPr bwMode="auto">
          <a:xfrm>
            <a:off x="0" y="1000125"/>
            <a:ext cx="3936786" cy="2438400"/>
          </a:xfrm>
          <a:prstGeom prst="rect">
            <a:avLst/>
          </a:prstGeom>
          <a:ln>
            <a:noFill/>
          </a:ln>
          <a:effectLst>
            <a:outerShdw blurRad="292100" dist="139700" dir="2700000" algn="tl" rotWithShape="0">
              <a:srgbClr val="333333">
                <a:alpha val="65000"/>
              </a:srgbClr>
            </a:outerShdw>
          </a:effectLst>
          <a:extLst/>
        </p:spPr>
      </p:pic>
      <p:cxnSp>
        <p:nvCxnSpPr>
          <p:cNvPr id="11" name="AutoShape 3"/>
          <p:cNvCxnSpPr>
            <a:cxnSpLocks noChangeShapeType="1"/>
          </p:cNvCxnSpPr>
          <p:nvPr/>
        </p:nvCxnSpPr>
        <p:spPr bwMode="auto">
          <a:xfrm>
            <a:off x="3200400" y="2362200"/>
            <a:ext cx="1752600" cy="1219200"/>
          </a:xfrm>
          <a:prstGeom prst="curvedConnector3">
            <a:avLst>
              <a:gd name="adj1" fmla="val 50000"/>
            </a:avLst>
          </a:prstGeom>
          <a:noFill/>
          <a:ln w="50760">
            <a:solidFill>
              <a:srgbClr val="FF9900"/>
            </a:solidFill>
            <a:miter lim="800000"/>
            <a:headEnd/>
            <a:tailEnd type="triangle" w="med" len="med"/>
          </a:ln>
          <a:effectLst/>
        </p:spPr>
      </p:cxn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7535" y="2680965"/>
            <a:ext cx="3739816" cy="2991853"/>
          </a:xfrm>
          <a:prstGeom prst="rect">
            <a:avLst/>
          </a:prstGeom>
        </p:spPr>
      </p:pic>
    </p:spTree>
    <p:extLst>
      <p:ext uri="{BB962C8B-B14F-4D97-AF65-F5344CB8AC3E}">
        <p14:creationId xmlns:p14="http://schemas.microsoft.com/office/powerpoint/2010/main" val="265648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p:cNvSpPr txBox="1">
            <a:spLocks/>
          </p:cNvSpPr>
          <p:nvPr/>
        </p:nvSpPr>
        <p:spPr>
          <a:xfrm>
            <a:off x="250208" y="145743"/>
            <a:ext cx="8636000" cy="477202"/>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3200" kern="1200" baseline="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Questions, comments?</a:t>
            </a:r>
            <a:endParaRPr lang="en-US" dirty="0" smtClean="0"/>
          </a:p>
        </p:txBody>
      </p:sp>
      <p:pic>
        <p:nvPicPr>
          <p:cNvPr id="3" name="Picture 2"/>
          <p:cNvPicPr>
            <a:picLocks noChangeAspect="1"/>
          </p:cNvPicPr>
          <p:nvPr/>
        </p:nvPicPr>
        <p:blipFill>
          <a:blip r:embed="rId2"/>
          <a:stretch>
            <a:fillRect/>
          </a:stretch>
        </p:blipFill>
        <p:spPr>
          <a:xfrm>
            <a:off x="103073" y="2532993"/>
            <a:ext cx="6747444" cy="3399025"/>
          </a:xfrm>
          <a:prstGeom prst="rect">
            <a:avLst/>
          </a:prstGeom>
        </p:spPr>
      </p:pic>
      <p:sp>
        <p:nvSpPr>
          <p:cNvPr id="4" name="Rectangle 3"/>
          <p:cNvSpPr/>
          <p:nvPr/>
        </p:nvSpPr>
        <p:spPr>
          <a:xfrm>
            <a:off x="1614802" y="1881352"/>
            <a:ext cx="3878317" cy="62011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HONO 1(0,1) – 0(0,0) detection?</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3340" y="221132"/>
            <a:ext cx="1302868" cy="1302868"/>
          </a:xfrm>
          <a:prstGeom prst="rect">
            <a:avLst/>
          </a:prstGeom>
        </p:spPr>
      </p:pic>
    </p:spTree>
    <p:extLst>
      <p:ext uri="{BB962C8B-B14F-4D97-AF65-F5344CB8AC3E}">
        <p14:creationId xmlns:p14="http://schemas.microsoft.com/office/powerpoint/2010/main" val="2594433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40120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250208" y="145743"/>
            <a:ext cx="8636000" cy="477202"/>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3200" kern="1200" baseline="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So… Let’s go over the abstract…</a:t>
            </a:r>
            <a:endParaRPr lang="en-US" dirty="0" smtClean="0"/>
          </a:p>
        </p:txBody>
      </p:sp>
      <p:sp>
        <p:nvSpPr>
          <p:cNvPr id="7" name="Text Placeholder 4"/>
          <p:cNvSpPr txBox="1">
            <a:spLocks/>
          </p:cNvSpPr>
          <p:nvPr/>
        </p:nvSpPr>
        <p:spPr>
          <a:xfrm>
            <a:off x="250208" y="671180"/>
            <a:ext cx="8636000" cy="154650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baseline="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200" kern="1200" baseline="0">
                <a:solidFill>
                  <a:schemeClr val="tx1"/>
                </a:solidFill>
                <a:latin typeface="Gill Sans MT" panose="020B0502020104020203" pitchFamily="34" charset="0"/>
                <a:ea typeface="+mn-ea"/>
                <a:cs typeface="+mn-cs"/>
              </a:defRPr>
            </a:lvl2pPr>
            <a:lvl3pPr marL="914400" indent="0" algn="l" defTabSz="914400" rtl="0" eaLnBrk="1" latinLnBrk="0" hangingPunct="1">
              <a:spcBef>
                <a:spcPct val="20000"/>
              </a:spcBef>
              <a:buFont typeface="Arial" panose="020B0604020202020204" pitchFamily="34" charset="0"/>
              <a:buNone/>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Gill Sans MT" panose="020B0502020104020203"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smtClean="0"/>
              <a:t>“…Molecular </a:t>
            </a:r>
            <a:r>
              <a:rPr lang="en-US" dirty="0"/>
              <a:t>material is now found in a host of Galactic and extragalactic environments and has been used as tracers of a variety of conditions including but certainly not limited </a:t>
            </a:r>
            <a:r>
              <a:rPr lang="en-US" dirty="0" smtClean="0"/>
              <a:t>to:</a:t>
            </a:r>
          </a:p>
          <a:p>
            <a:pPr lvl="1"/>
            <a:r>
              <a:rPr lang="en-US" dirty="0" smtClean="0"/>
              <a:t>PDRs</a:t>
            </a:r>
            <a:r>
              <a:rPr lang="en-US" dirty="0"/>
              <a:t>, </a:t>
            </a:r>
            <a:r>
              <a:rPr lang="en-US" dirty="0" smtClean="0"/>
              <a:t>XDRs – Guzman (Tues) </a:t>
            </a:r>
          </a:p>
          <a:p>
            <a:pPr lvl="1"/>
            <a:r>
              <a:rPr lang="en-US" dirty="0" smtClean="0"/>
              <a:t>Shocks – </a:t>
            </a:r>
            <a:r>
              <a:rPr lang="en-US" dirty="0" err="1" smtClean="0"/>
              <a:t>Codella</a:t>
            </a:r>
            <a:r>
              <a:rPr lang="en-US" dirty="0" smtClean="0"/>
              <a:t> (Tues)</a:t>
            </a:r>
          </a:p>
          <a:p>
            <a:pPr lvl="1"/>
            <a:r>
              <a:rPr lang="en-US" dirty="0" smtClean="0"/>
              <a:t>diffuse gas – van </a:t>
            </a:r>
            <a:r>
              <a:rPr lang="en-US" dirty="0" err="1" smtClean="0"/>
              <a:t>Dishoeck</a:t>
            </a:r>
            <a:r>
              <a:rPr lang="en-US" dirty="0" smtClean="0"/>
              <a:t> (Mon)</a:t>
            </a:r>
          </a:p>
          <a:p>
            <a:pPr lvl="1"/>
            <a:r>
              <a:rPr lang="en-US" dirty="0" smtClean="0"/>
              <a:t>dense gas – McGuire (Mon), Jimenez-Sierra (Tues)</a:t>
            </a:r>
          </a:p>
          <a:p>
            <a:pPr lvl="1"/>
            <a:r>
              <a:rPr lang="en-US" dirty="0" smtClean="0"/>
              <a:t>HMCs/UC </a:t>
            </a:r>
            <a:r>
              <a:rPr lang="en-US" dirty="0"/>
              <a:t>HII </a:t>
            </a:r>
            <a:r>
              <a:rPr lang="en-US" dirty="0" smtClean="0"/>
              <a:t>regions</a:t>
            </a:r>
            <a:r>
              <a:rPr lang="en-US" dirty="0"/>
              <a:t> </a:t>
            </a:r>
            <a:r>
              <a:rPr lang="en-US" dirty="0" smtClean="0"/>
              <a:t>– </a:t>
            </a:r>
            <a:r>
              <a:rPr lang="en-US" dirty="0" err="1" smtClean="0"/>
              <a:t>Belloche</a:t>
            </a:r>
            <a:r>
              <a:rPr lang="en-US" dirty="0" smtClean="0"/>
              <a:t> (Mon), Beltran (Mon), </a:t>
            </a:r>
            <a:r>
              <a:rPr lang="en-US" dirty="0" err="1" smtClean="0"/>
              <a:t>Fontani</a:t>
            </a:r>
            <a:r>
              <a:rPr lang="en-US" dirty="0" smtClean="0"/>
              <a:t> (Mon), </a:t>
            </a:r>
            <a:r>
              <a:rPr lang="en-US" dirty="0" err="1" smtClean="0"/>
              <a:t>Drozdovskaya</a:t>
            </a:r>
            <a:r>
              <a:rPr lang="en-US" dirty="0" smtClean="0"/>
              <a:t> (Tues), </a:t>
            </a:r>
            <a:r>
              <a:rPr lang="en-US" dirty="0" err="1" smtClean="0"/>
              <a:t>Rivilla</a:t>
            </a:r>
            <a:r>
              <a:rPr lang="en-US" dirty="0" smtClean="0"/>
              <a:t> (Wed)…”</a:t>
            </a:r>
          </a:p>
          <a:p>
            <a:pPr lvl="1"/>
            <a:r>
              <a:rPr lang="en-US" dirty="0" smtClean="0">
                <a:solidFill>
                  <a:srgbClr val="C00000"/>
                </a:solidFill>
              </a:rPr>
              <a:t>Disks – Guzman (Tues)</a:t>
            </a:r>
          </a:p>
          <a:p>
            <a:pPr lvl="1"/>
            <a:r>
              <a:rPr lang="en-US" dirty="0" smtClean="0">
                <a:solidFill>
                  <a:srgbClr val="C00000"/>
                </a:solidFill>
              </a:rPr>
              <a:t>Comets – Milam (Wed)</a:t>
            </a:r>
          </a:p>
          <a:p>
            <a:pPr lvl="1"/>
            <a:r>
              <a:rPr lang="en-US" dirty="0" smtClean="0">
                <a:solidFill>
                  <a:srgbClr val="C00000"/>
                </a:solidFill>
              </a:rPr>
              <a:t>Moons/Asteroids – </a:t>
            </a:r>
            <a:r>
              <a:rPr lang="en-US" dirty="0" err="1" smtClean="0">
                <a:solidFill>
                  <a:srgbClr val="C00000"/>
                </a:solidFill>
              </a:rPr>
              <a:t>Charnley</a:t>
            </a:r>
            <a:r>
              <a:rPr lang="en-US" dirty="0">
                <a:solidFill>
                  <a:srgbClr val="C00000"/>
                </a:solidFill>
              </a:rPr>
              <a:t> </a:t>
            </a:r>
            <a:r>
              <a:rPr lang="en-US" dirty="0" smtClean="0">
                <a:solidFill>
                  <a:srgbClr val="C00000"/>
                </a:solidFill>
              </a:rPr>
              <a:t>(Wed), Chuang (Wed)</a:t>
            </a:r>
          </a:p>
          <a:p>
            <a:pPr marL="57150" indent="0">
              <a:buNone/>
            </a:pPr>
            <a:r>
              <a:rPr lang="en-US" dirty="0" smtClean="0">
                <a:solidFill>
                  <a:srgbClr val="C00000"/>
                </a:solidFill>
              </a:rPr>
              <a:t>…everyone I forgot to mention and all the posters.</a:t>
            </a:r>
          </a:p>
        </p:txBody>
      </p:sp>
    </p:spTree>
    <p:extLst>
      <p:ext uri="{BB962C8B-B14F-4D97-AF65-F5344CB8AC3E}">
        <p14:creationId xmlns:p14="http://schemas.microsoft.com/office/powerpoint/2010/main" val="841220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9" end="9"/>
                                            </p:txEl>
                                          </p:spTgt>
                                        </p:tgtEl>
                                        <p:attrNameLst>
                                          <p:attrName>style.visibility</p:attrName>
                                        </p:attrNameLst>
                                      </p:cBhvr>
                                      <p:to>
                                        <p:strVal val="visible"/>
                                      </p:to>
                                    </p:set>
                                    <p:anim calcmode="lin" valueType="num">
                                      <p:cBhvr additive="base">
                                        <p:cTn id="19" dur="50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250208" y="145743"/>
            <a:ext cx="8636000" cy="477202"/>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3200" kern="1200" baseline="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So… Let’s go over the abstract…</a:t>
            </a:r>
            <a:endParaRPr lang="en-US" dirty="0" smtClean="0"/>
          </a:p>
        </p:txBody>
      </p:sp>
      <p:sp>
        <p:nvSpPr>
          <p:cNvPr id="7" name="Text Placeholder 4"/>
          <p:cNvSpPr txBox="1">
            <a:spLocks/>
          </p:cNvSpPr>
          <p:nvPr/>
        </p:nvSpPr>
        <p:spPr>
          <a:xfrm>
            <a:off x="250208" y="671180"/>
            <a:ext cx="8636000" cy="154650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baseline="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200" kern="1200" baseline="0">
                <a:solidFill>
                  <a:schemeClr val="tx1"/>
                </a:solidFill>
                <a:latin typeface="Gill Sans MT" panose="020B0502020104020203" pitchFamily="34" charset="0"/>
                <a:ea typeface="+mn-ea"/>
                <a:cs typeface="+mn-cs"/>
              </a:defRPr>
            </a:lvl2pPr>
            <a:lvl3pPr marL="914400" indent="0" algn="l" defTabSz="914400" rtl="0" eaLnBrk="1" latinLnBrk="0" hangingPunct="1">
              <a:spcBef>
                <a:spcPct val="20000"/>
              </a:spcBef>
              <a:buFont typeface="Arial" panose="020B0604020202020204" pitchFamily="34" charset="0"/>
              <a:buNone/>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Gill Sans MT" panose="020B0502020104020203"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smtClean="0"/>
              <a:t>“…In </a:t>
            </a:r>
            <a:r>
              <a:rPr lang="en-US" dirty="0"/>
              <a:t>the era of large single dish telescopes and broadband interferometric arrays, we are truly getting </a:t>
            </a:r>
            <a:r>
              <a:rPr lang="en-US" dirty="0">
                <a:solidFill>
                  <a:srgbClr val="C00000"/>
                </a:solidFill>
              </a:rPr>
              <a:t>a chemical picture of the </a:t>
            </a:r>
            <a:r>
              <a:rPr lang="en-US" dirty="0" smtClean="0">
                <a:solidFill>
                  <a:srgbClr val="C00000"/>
                </a:solidFill>
              </a:rPr>
              <a:t>universe</a:t>
            </a:r>
            <a:r>
              <a:rPr lang="en-US" dirty="0" smtClean="0"/>
              <a:t>…”</a:t>
            </a:r>
            <a:endParaRPr lang="en-US" dirty="0" smtClean="0">
              <a:solidFill>
                <a:srgbClr val="C0000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1694" y="1691936"/>
            <a:ext cx="3917844" cy="293838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9446" y="1706467"/>
            <a:ext cx="3898469" cy="292385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177" y="1706467"/>
            <a:ext cx="3932822" cy="2949617"/>
          </a:xfrm>
          <a:prstGeom prst="rect">
            <a:avLst/>
          </a:prstGeom>
        </p:spPr>
      </p:pic>
      <p:sp>
        <p:nvSpPr>
          <p:cNvPr id="10" name="Rectangle 9"/>
          <p:cNvSpPr/>
          <p:nvPr/>
        </p:nvSpPr>
        <p:spPr>
          <a:xfrm>
            <a:off x="903890" y="4630319"/>
            <a:ext cx="1965434" cy="393626"/>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Methyl </a:t>
            </a:r>
            <a:r>
              <a:rPr lang="en-US" dirty="0" err="1" smtClean="0"/>
              <a:t>Formate</a:t>
            </a:r>
            <a:endParaRPr lang="en-US" dirty="0"/>
          </a:p>
        </p:txBody>
      </p:sp>
      <p:sp>
        <p:nvSpPr>
          <p:cNvPr id="11" name="Rectangle 10"/>
          <p:cNvSpPr/>
          <p:nvPr/>
        </p:nvSpPr>
        <p:spPr>
          <a:xfrm>
            <a:off x="3723453" y="4630319"/>
            <a:ext cx="1965434" cy="39362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Glycolaldehyde</a:t>
            </a:r>
            <a:endParaRPr lang="en-US" dirty="0"/>
          </a:p>
        </p:txBody>
      </p:sp>
      <p:sp>
        <p:nvSpPr>
          <p:cNvPr id="12" name="Rectangle 11"/>
          <p:cNvSpPr/>
          <p:nvPr/>
        </p:nvSpPr>
        <p:spPr>
          <a:xfrm>
            <a:off x="6640431" y="4630319"/>
            <a:ext cx="1965434" cy="393626"/>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Acetic Acid</a:t>
            </a:r>
            <a:endParaRPr lang="en-US" dirty="0"/>
          </a:p>
        </p:txBody>
      </p:sp>
    </p:spTree>
    <p:extLst>
      <p:ext uri="{BB962C8B-B14F-4D97-AF65-F5344CB8AC3E}">
        <p14:creationId xmlns:p14="http://schemas.microsoft.com/office/powerpoint/2010/main" val="23328895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p:cNvSpPr txBox="1">
            <a:spLocks/>
          </p:cNvSpPr>
          <p:nvPr/>
        </p:nvSpPr>
        <p:spPr>
          <a:xfrm>
            <a:off x="250208" y="145743"/>
            <a:ext cx="8636000" cy="477202"/>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3200" kern="1200" baseline="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What’s left to talk about…? </a:t>
            </a:r>
            <a:endParaRPr lang="en-US" dirty="0" smtClean="0"/>
          </a:p>
        </p:txBody>
      </p:sp>
      <p:sp>
        <p:nvSpPr>
          <p:cNvPr id="3" name="Text Placeholder 2"/>
          <p:cNvSpPr txBox="1">
            <a:spLocks/>
          </p:cNvSpPr>
          <p:nvPr/>
        </p:nvSpPr>
        <p:spPr>
          <a:xfrm>
            <a:off x="373040" y="670243"/>
            <a:ext cx="8636000" cy="619125"/>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800" kern="1200" baseline="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(after all, there is a LOT of discovery space left!)</a:t>
            </a:r>
            <a:endParaRPr lang="en-US" dirty="0" smtClean="0"/>
          </a:p>
        </p:txBody>
      </p:sp>
      <p:sp>
        <p:nvSpPr>
          <p:cNvPr id="4" name="Text Placeholder 4"/>
          <p:cNvSpPr txBox="1">
            <a:spLocks/>
          </p:cNvSpPr>
          <p:nvPr/>
        </p:nvSpPr>
        <p:spPr>
          <a:xfrm>
            <a:off x="373040" y="1288456"/>
            <a:ext cx="8636000" cy="460375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baseline="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200" kern="1200" baseline="0">
                <a:solidFill>
                  <a:schemeClr val="tx1"/>
                </a:solidFill>
                <a:latin typeface="Gill Sans MT" panose="020B0502020104020203" pitchFamily="34" charset="0"/>
                <a:ea typeface="+mn-ea"/>
                <a:cs typeface="+mn-cs"/>
              </a:defRPr>
            </a:lvl2pPr>
            <a:lvl3pPr marL="1257300" indent="-342900" algn="l" defTabSz="914400" rtl="0" eaLnBrk="1" latinLnBrk="0" hangingPunct="1">
              <a:spcBef>
                <a:spcPct val="200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Gill Sans MT" panose="020B0502020104020203"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If we are going to continue to detect new Large Astronomical Molecules, we are going to need to start considering:</a:t>
            </a:r>
          </a:p>
          <a:p>
            <a:pPr marL="857250" lvl="1" indent="-457200">
              <a:buFont typeface="+mj-lt"/>
              <a:buAutoNum type="arabicPeriod"/>
            </a:pPr>
            <a:r>
              <a:rPr lang="en-US" dirty="0" smtClean="0"/>
              <a:t>New Frequencies</a:t>
            </a:r>
          </a:p>
          <a:p>
            <a:pPr marL="857250" lvl="1" indent="-457200">
              <a:buFont typeface="+mj-lt"/>
              <a:buAutoNum type="arabicPeriod"/>
            </a:pPr>
            <a:r>
              <a:rPr lang="en-US" dirty="0" smtClean="0"/>
              <a:t>New Sources</a:t>
            </a:r>
          </a:p>
          <a:p>
            <a:pPr marL="857250" lvl="1" indent="-457200">
              <a:buFont typeface="+mj-lt"/>
              <a:buAutoNum type="arabicPeriod"/>
            </a:pPr>
            <a:r>
              <a:rPr lang="en-US" dirty="0" smtClean="0"/>
              <a:t>New Technologies</a:t>
            </a:r>
          </a:p>
          <a:p>
            <a:pPr marL="0" indent="0">
              <a:buNone/>
            </a:pPr>
            <a:endParaRPr lang="en-US" dirty="0" smtClean="0"/>
          </a:p>
          <a:p>
            <a:pPr lvl="1"/>
            <a:endParaRPr lang="en-US" dirty="0" smtClean="0"/>
          </a:p>
          <a:p>
            <a:pPr lvl="2"/>
            <a:endParaRPr lang="en-US" dirty="0" smtClean="0"/>
          </a:p>
          <a:p>
            <a:endParaRPr lang="en-US" dirty="0" smtClean="0"/>
          </a:p>
        </p:txBody>
      </p:sp>
    </p:spTree>
    <p:extLst>
      <p:ext uri="{BB962C8B-B14F-4D97-AF65-F5344CB8AC3E}">
        <p14:creationId xmlns:p14="http://schemas.microsoft.com/office/powerpoint/2010/main" val="38427786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p:cNvSpPr txBox="1">
            <a:spLocks/>
          </p:cNvSpPr>
          <p:nvPr/>
        </p:nvSpPr>
        <p:spPr>
          <a:xfrm>
            <a:off x="250208" y="145743"/>
            <a:ext cx="8636000" cy="477202"/>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3200" kern="1200" baseline="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Question was asked earlier in the week, “how big of a molecule can we detect”?</a:t>
            </a:r>
          </a:p>
        </p:txBody>
      </p:sp>
      <p:sp>
        <p:nvSpPr>
          <p:cNvPr id="4" name="Text Placeholder 4"/>
          <p:cNvSpPr txBox="1">
            <a:spLocks/>
          </p:cNvSpPr>
          <p:nvPr/>
        </p:nvSpPr>
        <p:spPr>
          <a:xfrm>
            <a:off x="373040" y="1288456"/>
            <a:ext cx="8636000" cy="460375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baseline="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200" kern="1200" baseline="0">
                <a:solidFill>
                  <a:schemeClr val="tx1"/>
                </a:solidFill>
                <a:latin typeface="Gill Sans MT" panose="020B0502020104020203" pitchFamily="34" charset="0"/>
                <a:ea typeface="+mn-ea"/>
                <a:cs typeface="+mn-cs"/>
              </a:defRPr>
            </a:lvl2pPr>
            <a:lvl3pPr marL="1257300" indent="-342900" algn="l" defTabSz="914400" rtl="0" eaLnBrk="1" latinLnBrk="0" hangingPunct="1">
              <a:spcBef>
                <a:spcPct val="200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Gill Sans MT" panose="020B0502020104020203"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If we consider an “average” large molecule (~10 atoms) with a moderate dipole moment (~ 1 Debye) toward a hot core (~ 100K)</a:t>
            </a:r>
          </a:p>
          <a:p>
            <a:pPr lvl="1"/>
            <a:r>
              <a:rPr lang="en-US" dirty="0" smtClean="0"/>
              <a:t>At mm wavelengths, we can detect species with a column density of about ~10</a:t>
            </a:r>
            <a:r>
              <a:rPr lang="en-US" baseline="30000" dirty="0" smtClean="0"/>
              <a:t>15-16</a:t>
            </a:r>
            <a:r>
              <a:rPr lang="en-US" dirty="0" smtClean="0"/>
              <a:t> cm</a:t>
            </a:r>
            <a:r>
              <a:rPr lang="en-US" baseline="30000" dirty="0" smtClean="0"/>
              <a:t>-2</a:t>
            </a:r>
            <a:r>
              <a:rPr lang="en-US" dirty="0"/>
              <a:t> </a:t>
            </a:r>
            <a:r>
              <a:rPr lang="en-US" dirty="0" smtClean="0"/>
              <a:t>in a “reasonable” amount of time with existing facilities.</a:t>
            </a:r>
          </a:p>
          <a:p>
            <a:pPr lvl="1"/>
            <a:r>
              <a:rPr lang="en-US" dirty="0" smtClean="0"/>
              <a:t>At cm wavelengths, in cooler regions (~20K) we can do better, down to </a:t>
            </a:r>
            <a:r>
              <a:rPr lang="en-US" dirty="0"/>
              <a:t>about </a:t>
            </a:r>
            <a:r>
              <a:rPr lang="en-US" dirty="0" smtClean="0"/>
              <a:t>~10</a:t>
            </a:r>
            <a:r>
              <a:rPr lang="en-US" baseline="30000" dirty="0" smtClean="0"/>
              <a:t>13</a:t>
            </a:r>
            <a:r>
              <a:rPr lang="en-US" dirty="0" smtClean="0"/>
              <a:t> </a:t>
            </a:r>
            <a:r>
              <a:rPr lang="en-US" dirty="0"/>
              <a:t>cm</a:t>
            </a:r>
            <a:r>
              <a:rPr lang="en-US" baseline="30000" dirty="0"/>
              <a:t>-2</a:t>
            </a:r>
            <a:r>
              <a:rPr lang="en-US" dirty="0"/>
              <a:t> in a “reasonable” amount of time </a:t>
            </a:r>
            <a:endParaRPr lang="en-US" dirty="0" smtClean="0"/>
          </a:p>
          <a:p>
            <a:pPr lvl="2"/>
            <a:r>
              <a:rPr lang="en-US" dirty="0" smtClean="0"/>
              <a:t>(lower column densities are possible with molecules with large </a:t>
            </a:r>
            <a:r>
              <a:rPr lang="en-US" dirty="0"/>
              <a:t>dipole moments - </a:t>
            </a:r>
            <a:r>
              <a:rPr lang="en-US" dirty="0" smtClean="0"/>
              <a:t>10</a:t>
            </a:r>
            <a:r>
              <a:rPr lang="en-US" baseline="30000" dirty="0" smtClean="0"/>
              <a:t>10-11</a:t>
            </a:r>
            <a:r>
              <a:rPr lang="en-US" dirty="0" smtClean="0"/>
              <a:t> </a:t>
            </a:r>
            <a:r>
              <a:rPr lang="en-US" dirty="0"/>
              <a:t>cm</a:t>
            </a:r>
            <a:r>
              <a:rPr lang="en-US" baseline="30000" dirty="0"/>
              <a:t>-2</a:t>
            </a:r>
            <a:r>
              <a:rPr lang="en-US" dirty="0"/>
              <a:t> in a “reasonable” amount of </a:t>
            </a:r>
            <a:r>
              <a:rPr lang="en-US" dirty="0" smtClean="0"/>
              <a:t>time.)</a:t>
            </a:r>
          </a:p>
          <a:p>
            <a:pPr lvl="2"/>
            <a:endParaRPr lang="en-US" dirty="0"/>
          </a:p>
          <a:p>
            <a:r>
              <a:rPr lang="en-US" dirty="0" smtClean="0">
                <a:solidFill>
                  <a:srgbClr val="C00000"/>
                </a:solidFill>
              </a:rPr>
              <a:t>So, how do we get down to lower column densities?</a:t>
            </a:r>
            <a:endParaRPr lang="en-US" dirty="0" smtClean="0">
              <a:solidFill>
                <a:srgbClr val="C00000"/>
              </a:solidFill>
            </a:endParaRPr>
          </a:p>
          <a:p>
            <a:pPr marL="457200" lvl="1" indent="0">
              <a:buNone/>
            </a:pPr>
            <a:endParaRPr lang="en-US" dirty="0" smtClean="0"/>
          </a:p>
          <a:p>
            <a:pPr lvl="2"/>
            <a:endParaRPr lang="en-US" dirty="0" smtClean="0"/>
          </a:p>
          <a:p>
            <a:endParaRPr lang="en-US" dirty="0" smtClean="0"/>
          </a:p>
        </p:txBody>
      </p:sp>
    </p:spTree>
    <p:extLst>
      <p:ext uri="{BB962C8B-B14F-4D97-AF65-F5344CB8AC3E}">
        <p14:creationId xmlns:p14="http://schemas.microsoft.com/office/powerpoint/2010/main" val="12881468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p:cNvSpPr txBox="1">
            <a:spLocks/>
          </p:cNvSpPr>
          <p:nvPr/>
        </p:nvSpPr>
        <p:spPr>
          <a:xfrm>
            <a:off x="250208" y="145743"/>
            <a:ext cx="8636000" cy="477202"/>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3200" kern="1200" baseline="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New Frequencies…</a:t>
            </a:r>
            <a:endParaRPr lang="en-US" dirty="0" smtClean="0"/>
          </a:p>
        </p:txBody>
      </p:sp>
      <p:sp>
        <p:nvSpPr>
          <p:cNvPr id="3" name="Text Placeholder 2"/>
          <p:cNvSpPr txBox="1">
            <a:spLocks/>
          </p:cNvSpPr>
          <p:nvPr/>
        </p:nvSpPr>
        <p:spPr>
          <a:xfrm>
            <a:off x="373040" y="670244"/>
            <a:ext cx="8636000" cy="399278"/>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000" kern="1200" baseline="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mtClean="0"/>
              <a:t>The GBT PRIMOS Program - PRebiotic Interstellar MOlecular Survey </a:t>
            </a:r>
            <a:endParaRPr lang="en-US" dirty="0" smtClean="0"/>
          </a:p>
        </p:txBody>
      </p:sp>
      <p:sp>
        <p:nvSpPr>
          <p:cNvPr id="4" name="Text Placeholder 4"/>
          <p:cNvSpPr txBox="1">
            <a:spLocks/>
          </p:cNvSpPr>
          <p:nvPr/>
        </p:nvSpPr>
        <p:spPr>
          <a:xfrm>
            <a:off x="373040" y="1069522"/>
            <a:ext cx="8636000" cy="4406306"/>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800" kern="1200" baseline="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1400" kern="1200" baseline="0">
                <a:solidFill>
                  <a:schemeClr val="tx1"/>
                </a:solidFill>
                <a:latin typeface="Gill Sans MT" panose="020B0502020104020203" pitchFamily="34" charset="0"/>
                <a:ea typeface="+mn-ea"/>
                <a:cs typeface="+mn-cs"/>
              </a:defRPr>
            </a:lvl2pPr>
            <a:lvl3pPr marL="1257300" indent="-342900" algn="l" defTabSz="914400" rtl="0" eaLnBrk="1" latinLnBrk="0" hangingPunct="1">
              <a:spcBef>
                <a:spcPct val="200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Gill Sans MT" panose="020B0502020104020203"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Scientific Motivation</a:t>
            </a:r>
          </a:p>
          <a:p>
            <a:pPr lvl="1"/>
            <a:r>
              <a:rPr lang="en-US" dirty="0" smtClean="0"/>
              <a:t>Target: </a:t>
            </a:r>
            <a:r>
              <a:rPr lang="en-US" dirty="0" err="1" smtClean="0"/>
              <a:t>Sgr</a:t>
            </a:r>
            <a:r>
              <a:rPr lang="en-US" dirty="0" smtClean="0"/>
              <a:t> B2(N-LMH) </a:t>
            </a:r>
          </a:p>
          <a:p>
            <a:pPr lvl="1"/>
            <a:r>
              <a:rPr lang="en-US" dirty="0" smtClean="0"/>
              <a:t>Coverage: 40.4 GHz of Bandwidth from 300 MHz - 50 GHz</a:t>
            </a:r>
          </a:p>
          <a:p>
            <a:pPr lvl="1"/>
            <a:r>
              <a:rPr lang="en-US" dirty="0" smtClean="0"/>
              <a:t>Noise level of ~2 </a:t>
            </a:r>
            <a:r>
              <a:rPr lang="en-US" dirty="0" err="1" smtClean="0"/>
              <a:t>mK</a:t>
            </a:r>
            <a:endParaRPr lang="en-US" dirty="0" smtClean="0"/>
          </a:p>
          <a:p>
            <a:pPr lvl="1"/>
            <a:r>
              <a:rPr lang="en-US" dirty="0" smtClean="0"/>
              <a:t>Publicly available with no proprietary period</a:t>
            </a:r>
          </a:p>
          <a:p>
            <a:pPr lvl="1"/>
            <a:r>
              <a:rPr lang="en-US" dirty="0" smtClean="0"/>
              <a:t>Plan to extend the survey up to 92 GHz (W-band)</a:t>
            </a:r>
          </a:p>
          <a:p>
            <a:pPr lvl="1"/>
            <a:endParaRPr lang="en-US" dirty="0" smtClean="0"/>
          </a:p>
          <a:p>
            <a:pPr lvl="1"/>
            <a:endParaRPr lang="en-US" dirty="0" smtClean="0"/>
          </a:p>
          <a:p>
            <a:pPr lvl="2"/>
            <a:endParaRPr lang="en-US" dirty="0" smtClean="0"/>
          </a:p>
          <a:p>
            <a:endParaRPr lang="en-US" dirty="0" smtClean="0"/>
          </a:p>
        </p:txBody>
      </p:sp>
      <p:pic>
        <p:nvPicPr>
          <p:cNvPr id="5" name="Picture 4"/>
          <p:cNvPicPr>
            <a:picLocks noChangeAspect="1" noChangeArrowheads="1"/>
          </p:cNvPicPr>
          <p:nvPr/>
        </p:nvPicPr>
        <p:blipFill>
          <a:blip r:embed="rId2"/>
          <a:srcRect/>
          <a:stretch>
            <a:fillRect/>
          </a:stretch>
        </p:blipFill>
        <p:spPr bwMode="auto">
          <a:xfrm>
            <a:off x="184636" y="2645484"/>
            <a:ext cx="8742164" cy="3330773"/>
          </a:xfrm>
          <a:prstGeom prst="rect">
            <a:avLst/>
          </a:prstGeom>
          <a:noFill/>
          <a:ln w="12700" cap="flat">
            <a:noFill/>
            <a:miter lim="800000"/>
            <a:headEnd/>
            <a:tailEnd/>
          </a:ln>
        </p:spPr>
      </p:pic>
      <p:sp>
        <p:nvSpPr>
          <p:cNvPr id="6" name="Rectangle 46"/>
          <p:cNvSpPr>
            <a:spLocks/>
          </p:cNvSpPr>
          <p:nvPr/>
        </p:nvSpPr>
        <p:spPr bwMode="auto">
          <a:xfrm>
            <a:off x="1720451" y="5976257"/>
            <a:ext cx="5941178" cy="369332"/>
          </a:xfrm>
          <a:prstGeom prst="rect">
            <a:avLst/>
          </a:prstGeom>
          <a:solidFill>
            <a:srgbClr val="FFFF00"/>
          </a:solidFill>
          <a:ln w="12700" cap="flat">
            <a:noFill/>
            <a:miter lim="800000"/>
            <a:headEnd type="none" w="med" len="med"/>
            <a:tailEnd type="none" w="med" len="med"/>
          </a:ln>
        </p:spPr>
        <p:txBody>
          <a:bodyPr wrap="none" lIns="0" tIns="0" rIns="0" bIns="0" anchor="ctr">
            <a:spAutoFit/>
          </a:bodyPr>
          <a:lstStyle/>
          <a:p>
            <a:pPr algn="ctr"/>
            <a:r>
              <a:rPr lang="en-US" sz="2400" dirty="0">
                <a:solidFill>
                  <a:srgbClr val="002060"/>
                </a:solidFill>
                <a:ea typeface="Gill Sans Light" charset="0"/>
                <a:cs typeface="Gill Sans Light" charset="0"/>
              </a:rPr>
              <a:t>http://www.cv.nrao.edu/~aremijan/SLiSE/</a:t>
            </a:r>
          </a:p>
        </p:txBody>
      </p:sp>
      <p:sp>
        <p:nvSpPr>
          <p:cNvPr id="7" name="Rectangle 3"/>
          <p:cNvSpPr>
            <a:spLocks/>
          </p:cNvSpPr>
          <p:nvPr/>
        </p:nvSpPr>
        <p:spPr bwMode="auto">
          <a:xfrm>
            <a:off x="3494682" y="1141570"/>
            <a:ext cx="5514358" cy="428625"/>
          </a:xfrm>
          <a:prstGeom prst="rect">
            <a:avLst/>
          </a:prstGeom>
          <a:noFill/>
          <a:ln w="12700" cap="flat">
            <a:noFill/>
            <a:miter lim="800000"/>
            <a:headEnd type="none" w="med" len="med"/>
            <a:tailEnd type="none" w="med" len="med"/>
          </a:ln>
        </p:spPr>
        <p:txBody>
          <a:bodyPr lIns="0" tIns="0" rIns="0" bIns="0" anchor="ctr"/>
          <a:lstStyle/>
          <a:p>
            <a:r>
              <a:rPr lang="en-US" sz="1100" i="1" dirty="0">
                <a:solidFill>
                  <a:schemeClr val="tx1"/>
                </a:solidFill>
                <a:latin typeface="Gill Sans MT" panose="020B0502020104020203" pitchFamily="34" charset="0"/>
                <a:ea typeface="Gill Sans Light" charset="0"/>
                <a:cs typeface="Gill Sans Light" charset="0"/>
              </a:rPr>
              <a:t>Jan M. Hollis, Anthony J. </a:t>
            </a:r>
            <a:r>
              <a:rPr lang="en-US" sz="1100" i="1" dirty="0" err="1">
                <a:solidFill>
                  <a:schemeClr val="tx1"/>
                </a:solidFill>
                <a:latin typeface="Gill Sans MT" panose="020B0502020104020203" pitchFamily="34" charset="0"/>
                <a:ea typeface="Gill Sans Light" charset="0"/>
                <a:cs typeface="Gill Sans Light" charset="0"/>
              </a:rPr>
              <a:t>Remijan</a:t>
            </a:r>
            <a:r>
              <a:rPr lang="en-US" sz="1100" i="1" dirty="0">
                <a:solidFill>
                  <a:schemeClr val="tx1"/>
                </a:solidFill>
                <a:latin typeface="Gill Sans MT" panose="020B0502020104020203" pitchFamily="34" charset="0"/>
                <a:ea typeface="Gill Sans Light" charset="0"/>
                <a:cs typeface="Gill Sans Light" charset="0"/>
              </a:rPr>
              <a:t>, Philip R. Jewell, Frank J. </a:t>
            </a:r>
            <a:r>
              <a:rPr lang="en-US" sz="1100" i="1" dirty="0" err="1">
                <a:solidFill>
                  <a:schemeClr val="tx1"/>
                </a:solidFill>
                <a:latin typeface="Gill Sans MT" panose="020B0502020104020203" pitchFamily="34" charset="0"/>
                <a:ea typeface="Gill Sans Light" charset="0"/>
                <a:cs typeface="Gill Sans Light" charset="0"/>
              </a:rPr>
              <a:t>Lovas</a:t>
            </a:r>
            <a:r>
              <a:rPr lang="en-US" sz="1100" i="1" dirty="0">
                <a:solidFill>
                  <a:schemeClr val="tx1"/>
                </a:solidFill>
                <a:latin typeface="Gill Sans MT" panose="020B0502020104020203" pitchFamily="34" charset="0"/>
                <a:ea typeface="Gill Sans Light" charset="0"/>
                <a:cs typeface="Gill Sans Light" charset="0"/>
              </a:rPr>
              <a:t>, Joanna F. </a:t>
            </a:r>
            <a:r>
              <a:rPr lang="en-US" sz="1100" i="1" dirty="0" smtClean="0">
                <a:solidFill>
                  <a:schemeClr val="tx1"/>
                </a:solidFill>
                <a:latin typeface="Gill Sans MT" panose="020B0502020104020203" pitchFamily="34" charset="0"/>
                <a:ea typeface="Gill Sans Light" charset="0"/>
                <a:cs typeface="Gill Sans Light" charset="0"/>
              </a:rPr>
              <a:t>Corby, Brett A. McGuire - www.cv.nrao.edu</a:t>
            </a:r>
            <a:r>
              <a:rPr lang="en-US" sz="1100" i="1" dirty="0">
                <a:solidFill>
                  <a:schemeClr val="tx1"/>
                </a:solidFill>
                <a:latin typeface="Gill Sans MT" panose="020B0502020104020203" pitchFamily="34" charset="0"/>
                <a:ea typeface="Gill Sans Light" charset="0"/>
                <a:cs typeface="Gill Sans Light" charset="0"/>
              </a:rPr>
              <a:t>/~aremijan/PRIMOS/</a:t>
            </a:r>
          </a:p>
        </p:txBody>
      </p:sp>
    </p:spTree>
    <p:extLst>
      <p:ext uri="{BB962C8B-B14F-4D97-AF65-F5344CB8AC3E}">
        <p14:creationId xmlns:p14="http://schemas.microsoft.com/office/powerpoint/2010/main" val="41188530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p:cNvSpPr txBox="1">
            <a:spLocks/>
          </p:cNvSpPr>
          <p:nvPr/>
        </p:nvSpPr>
        <p:spPr>
          <a:xfrm>
            <a:off x="250208" y="145743"/>
            <a:ext cx="8636000" cy="477202"/>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3200" kern="1200" baseline="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New Frequencies…</a:t>
            </a:r>
          </a:p>
        </p:txBody>
      </p:sp>
      <p:sp>
        <p:nvSpPr>
          <p:cNvPr id="3" name="Text Placeholder 2"/>
          <p:cNvSpPr txBox="1">
            <a:spLocks/>
          </p:cNvSpPr>
          <p:nvPr/>
        </p:nvSpPr>
        <p:spPr>
          <a:xfrm>
            <a:off x="373040" y="670243"/>
            <a:ext cx="8636000" cy="619125"/>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800" kern="1200" baseline="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mtClean="0"/>
              <a:t>The GBT PRIMOS Program</a:t>
            </a:r>
            <a:endParaRPr lang="en-US" dirty="0" smtClean="0"/>
          </a:p>
        </p:txBody>
      </p:sp>
      <p:sp>
        <p:nvSpPr>
          <p:cNvPr id="4" name="Text Placeholder 4"/>
          <p:cNvSpPr txBox="1">
            <a:spLocks/>
          </p:cNvSpPr>
          <p:nvPr/>
        </p:nvSpPr>
        <p:spPr>
          <a:xfrm>
            <a:off x="373040" y="1288456"/>
            <a:ext cx="8636000" cy="460375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baseline="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200" kern="1200" baseline="0">
                <a:solidFill>
                  <a:schemeClr val="tx1"/>
                </a:solidFill>
                <a:latin typeface="Gill Sans MT" panose="020B0502020104020203" pitchFamily="34" charset="0"/>
                <a:ea typeface="+mn-ea"/>
                <a:cs typeface="+mn-cs"/>
              </a:defRPr>
            </a:lvl2pPr>
            <a:lvl3pPr marL="914400" indent="0" algn="l" defTabSz="914400" rtl="0" eaLnBrk="1" latinLnBrk="0" hangingPunct="1">
              <a:spcBef>
                <a:spcPct val="20000"/>
              </a:spcBef>
              <a:buFont typeface="Arial" panose="020B0604020202020204" pitchFamily="34" charset="0"/>
              <a:buNone/>
              <a:defRPr sz="2000" kern="1200" baseline="0">
                <a:solidFill>
                  <a:schemeClr val="tx1"/>
                </a:solidFill>
                <a:latin typeface="Gill Sans MT" panose="020B0502020104020203"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Gill Sans MT" panose="020B0502020104020203"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Scientific Motivation</a:t>
            </a:r>
          </a:p>
          <a:p>
            <a:pPr lvl="1"/>
            <a:r>
              <a:rPr lang="en-US" dirty="0" smtClean="0"/>
              <a:t>Why waste our time in the cm?</a:t>
            </a:r>
          </a:p>
          <a:p>
            <a:pPr lvl="2"/>
            <a:r>
              <a:rPr lang="en-US" dirty="0" smtClean="0"/>
              <a:t>Most of the </a:t>
            </a:r>
            <a:r>
              <a:rPr lang="en-US" dirty="0" smtClean="0"/>
              <a:t>“favorable</a:t>
            </a:r>
            <a:r>
              <a:rPr lang="en-US" dirty="0" smtClean="0"/>
              <a:t>” transitions should be in </a:t>
            </a:r>
            <a:r>
              <a:rPr lang="en-US" dirty="0" smtClean="0"/>
              <a:t>mm!  </a:t>
            </a:r>
            <a:r>
              <a:rPr lang="en-US" dirty="0" smtClean="0"/>
              <a:t>Certainly many more transitions to select from… BUT, major line confusion problem and what if the transitions are not in LTE?</a:t>
            </a:r>
          </a:p>
          <a:p>
            <a:pPr lvl="1"/>
            <a:endParaRPr lang="en-US" dirty="0" smtClean="0"/>
          </a:p>
          <a:p>
            <a:pPr lvl="2"/>
            <a:endParaRPr lang="en-US" dirty="0" smtClean="0"/>
          </a:p>
          <a:p>
            <a:endParaRPr lang="en-US" dirty="0" smtClean="0"/>
          </a:p>
        </p:txBody>
      </p:sp>
      <p:pic>
        <p:nvPicPr>
          <p:cNvPr id="5" name="Picture 3"/>
          <p:cNvPicPr>
            <a:picLocks noChangeAspect="1" noChangeArrowheads="1"/>
          </p:cNvPicPr>
          <p:nvPr/>
        </p:nvPicPr>
        <p:blipFill>
          <a:blip r:embed="rId2"/>
          <a:srcRect/>
          <a:stretch>
            <a:fillRect/>
          </a:stretch>
        </p:blipFill>
        <p:spPr bwMode="auto">
          <a:xfrm>
            <a:off x="2264974" y="3117015"/>
            <a:ext cx="4399662" cy="2891206"/>
          </a:xfrm>
          <a:prstGeom prst="rect">
            <a:avLst/>
          </a:prstGeom>
          <a:noFill/>
          <a:ln w="9525">
            <a:noFill/>
            <a:miter lim="800000"/>
            <a:headEnd/>
            <a:tailEnd/>
          </a:ln>
        </p:spPr>
      </p:pic>
      <p:sp>
        <p:nvSpPr>
          <p:cNvPr id="8" name="Rectangle 7"/>
          <p:cNvSpPr/>
          <p:nvPr/>
        </p:nvSpPr>
        <p:spPr>
          <a:xfrm>
            <a:off x="2360169" y="5922683"/>
            <a:ext cx="4147812" cy="369332"/>
          </a:xfrm>
          <a:prstGeom prst="rect">
            <a:avLst/>
          </a:prstGeom>
          <a:solidFill>
            <a:srgbClr val="FFFF00"/>
          </a:solidFill>
        </p:spPr>
        <p:txBody>
          <a:bodyPr wrap="square">
            <a:spAutoFit/>
          </a:bodyPr>
          <a:lstStyle/>
          <a:p>
            <a:pPr>
              <a:spcBef>
                <a:spcPts val="700"/>
              </a:spcBef>
              <a:buSzPct val="45000"/>
              <a:tabLst>
                <a:tab pos="454002" algn="l"/>
                <a:tab pos="911178" algn="l"/>
                <a:tab pos="1368355" algn="l"/>
                <a:tab pos="1825532" algn="l"/>
                <a:tab pos="2282708" algn="l"/>
                <a:tab pos="2739885" algn="l"/>
                <a:tab pos="3197061" algn="l"/>
                <a:tab pos="3654238" algn="l"/>
                <a:tab pos="4111415" algn="l"/>
                <a:tab pos="4568591" algn="l"/>
                <a:tab pos="5025768" algn="l"/>
                <a:tab pos="5482945" algn="l"/>
                <a:tab pos="5940121" algn="l"/>
                <a:tab pos="6397297" algn="l"/>
                <a:tab pos="6854474" algn="l"/>
                <a:tab pos="7311651" algn="l"/>
                <a:tab pos="7768828" algn="l"/>
                <a:tab pos="8226004" algn="l"/>
                <a:tab pos="8683180" algn="l"/>
                <a:tab pos="9140357" algn="l"/>
              </a:tabLst>
            </a:pPr>
            <a:r>
              <a:rPr lang="en-US" b="1" dirty="0" smtClean="0">
                <a:solidFill>
                  <a:srgbClr val="11264C"/>
                </a:solidFill>
                <a:latin typeface="Arial" pitchFamily="34" charset="0"/>
                <a:cs typeface="Arial" pitchFamily="34" charset="0"/>
              </a:rPr>
              <a:t>Submillimeter</a:t>
            </a:r>
            <a:r>
              <a:rPr lang="en-US" b="1" baseline="0" dirty="0" smtClean="0">
                <a:solidFill>
                  <a:srgbClr val="11264C"/>
                </a:solidFill>
                <a:latin typeface="Arial" pitchFamily="34" charset="0"/>
                <a:cs typeface="Arial" pitchFamily="34" charset="0"/>
              </a:rPr>
              <a:t> Spectrum of HNCNH</a:t>
            </a:r>
            <a:endParaRPr lang="en-US" b="1" dirty="0">
              <a:solidFill>
                <a:srgbClr val="11264C"/>
              </a:solidFill>
              <a:latin typeface="Arial" pitchFamily="34" charset="0"/>
              <a:cs typeface="Arial" pitchFamily="34" charset="0"/>
            </a:endParaRPr>
          </a:p>
        </p:txBody>
      </p:sp>
      <p:pic>
        <p:nvPicPr>
          <p:cNvPr id="9" name="Picture 8" descr="Fig2.gif"/>
          <p:cNvPicPr/>
          <p:nvPr/>
        </p:nvPicPr>
        <p:blipFill>
          <a:blip r:embed="rId3" cstate="print"/>
          <a:stretch>
            <a:fillRect/>
          </a:stretch>
        </p:blipFill>
        <p:spPr>
          <a:xfrm>
            <a:off x="2015508" y="3638222"/>
            <a:ext cx="5105400" cy="3200400"/>
          </a:xfrm>
          <a:prstGeom prst="rect">
            <a:avLst/>
          </a:prstGeom>
        </p:spPr>
      </p:pic>
      <p:pic>
        <p:nvPicPr>
          <p:cNvPr id="10" name="Picture 9" descr="Fig3.gif"/>
          <p:cNvPicPr/>
          <p:nvPr/>
        </p:nvPicPr>
        <p:blipFill>
          <a:blip r:embed="rId4" cstate="print"/>
          <a:stretch>
            <a:fillRect/>
          </a:stretch>
        </p:blipFill>
        <p:spPr>
          <a:xfrm>
            <a:off x="1699452" y="727200"/>
            <a:ext cx="5421456" cy="3822865"/>
          </a:xfrm>
          <a:prstGeom prst="rect">
            <a:avLst/>
          </a:prstGeom>
        </p:spPr>
      </p:pic>
      <p:grpSp>
        <p:nvGrpSpPr>
          <p:cNvPr id="11" name="Group 2"/>
          <p:cNvGrpSpPr>
            <a:grpSpLocks/>
          </p:cNvGrpSpPr>
          <p:nvPr/>
        </p:nvGrpSpPr>
        <p:grpSpPr bwMode="auto">
          <a:xfrm>
            <a:off x="2427143" y="3800618"/>
            <a:ext cx="4572000" cy="1524000"/>
            <a:chOff x="6392" y="9790"/>
            <a:chExt cx="4492" cy="916"/>
          </a:xfrm>
        </p:grpSpPr>
        <p:cxnSp>
          <p:nvCxnSpPr>
            <p:cNvPr id="12" name="AutoShape 3"/>
            <p:cNvCxnSpPr>
              <a:cxnSpLocks noChangeShapeType="1"/>
            </p:cNvCxnSpPr>
            <p:nvPr/>
          </p:nvCxnSpPr>
          <p:spPr bwMode="auto">
            <a:xfrm flipH="1">
              <a:off x="6392" y="9790"/>
              <a:ext cx="2977" cy="916"/>
            </a:xfrm>
            <a:prstGeom prst="straightConnector1">
              <a:avLst/>
            </a:prstGeom>
            <a:noFill/>
            <a:ln w="9525">
              <a:solidFill>
                <a:srgbClr val="000000"/>
              </a:solidFill>
              <a:prstDash val="dash"/>
              <a:round/>
              <a:headEnd/>
              <a:tailEnd/>
            </a:ln>
          </p:spPr>
        </p:cxnSp>
        <p:cxnSp>
          <p:nvCxnSpPr>
            <p:cNvPr id="13" name="AutoShape 4"/>
            <p:cNvCxnSpPr>
              <a:cxnSpLocks noChangeShapeType="1"/>
            </p:cNvCxnSpPr>
            <p:nvPr/>
          </p:nvCxnSpPr>
          <p:spPr bwMode="auto">
            <a:xfrm>
              <a:off x="9781" y="9790"/>
              <a:ext cx="1103" cy="916"/>
            </a:xfrm>
            <a:prstGeom prst="straightConnector1">
              <a:avLst/>
            </a:prstGeom>
            <a:noFill/>
            <a:ln w="9525">
              <a:solidFill>
                <a:srgbClr val="000000"/>
              </a:solidFill>
              <a:prstDash val="dash"/>
              <a:round/>
              <a:headEnd/>
              <a:tailEnd/>
            </a:ln>
          </p:spPr>
        </p:cxnSp>
      </p:grpSp>
    </p:spTree>
    <p:extLst>
      <p:ext uri="{BB962C8B-B14F-4D97-AF65-F5344CB8AC3E}">
        <p14:creationId xmlns:p14="http://schemas.microsoft.com/office/powerpoint/2010/main" val="2811845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par>
                                <p:cTn id="8" presetID="21" presetClass="entr" presetSubtype="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heel(1)">
                                      <p:cBhvr>
                                        <p:cTn id="10" dur="2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2"/>
          <p:cNvSpPr txBox="1">
            <a:spLocks/>
          </p:cNvSpPr>
          <p:nvPr/>
        </p:nvSpPr>
        <p:spPr>
          <a:xfrm>
            <a:off x="250208" y="145743"/>
            <a:ext cx="8636000" cy="477202"/>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3200" kern="1200" baseline="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mtClean="0"/>
              <a:t>GBT Spectroscopy and Astrochemistry</a:t>
            </a:r>
            <a:endParaRPr lang="en-US" dirty="0" smtClean="0"/>
          </a:p>
        </p:txBody>
      </p:sp>
      <p:sp>
        <p:nvSpPr>
          <p:cNvPr id="3" name="Text Placeholder 2"/>
          <p:cNvSpPr txBox="1">
            <a:spLocks/>
          </p:cNvSpPr>
          <p:nvPr/>
        </p:nvSpPr>
        <p:spPr>
          <a:xfrm>
            <a:off x="373040" y="670243"/>
            <a:ext cx="8636000" cy="619125"/>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800" kern="1200" baseline="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mtClean="0"/>
              <a:t>The GBT PRIMOS Program</a:t>
            </a:r>
            <a:endParaRPr lang="en-US" dirty="0" smtClean="0"/>
          </a:p>
        </p:txBody>
      </p:sp>
      <p:sp>
        <p:nvSpPr>
          <p:cNvPr id="4" name="Text Placeholder 4"/>
          <p:cNvSpPr txBox="1">
            <a:spLocks/>
          </p:cNvSpPr>
          <p:nvPr/>
        </p:nvSpPr>
        <p:spPr>
          <a:xfrm>
            <a:off x="373040" y="1288456"/>
            <a:ext cx="4737803" cy="505519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lang="en-US" sz="1800" kern="1200" dirty="0" smtClean="0">
                <a:solidFill>
                  <a:schemeClr val="tx1"/>
                </a:solidFill>
                <a:latin typeface="Gill Sans MT" panose="020B0502020104020203" pitchFamily="34" charset="0"/>
                <a:ea typeface="+mn-ea"/>
                <a:cs typeface="+mn-cs"/>
              </a:defRPr>
            </a:lvl1pPr>
            <a:lvl2pPr marL="800100" indent="-342900" algn="l" defTabSz="914400" rtl="0" eaLnBrk="1" latinLnBrk="0" hangingPunct="1">
              <a:spcBef>
                <a:spcPct val="20000"/>
              </a:spcBef>
              <a:buFont typeface="Arial" panose="020B0604020202020204" pitchFamily="34" charset="0"/>
              <a:buChar char="•"/>
              <a:defRPr lang="en-US" sz="1800" kern="1200" dirty="0" smtClean="0">
                <a:solidFill>
                  <a:schemeClr val="tx1"/>
                </a:solidFill>
                <a:latin typeface="+mn-lt"/>
                <a:ea typeface="+mn-ea"/>
                <a:cs typeface="+mn-cs"/>
              </a:defRPr>
            </a:lvl2pPr>
            <a:lvl3pPr marL="1257300" indent="-342900" algn="l" defTabSz="914400" rtl="0" eaLnBrk="1" latinLnBrk="0" hangingPunct="1">
              <a:spcBef>
                <a:spcPct val="20000"/>
              </a:spcBef>
              <a:buFont typeface="Arial" panose="020B0604020202020204" pitchFamily="34" charset="0"/>
              <a:buChar char="•"/>
              <a:defRPr sz="1600" kern="1200">
                <a:solidFill>
                  <a:schemeClr val="tx1"/>
                </a:solidFill>
                <a:latin typeface="Gill Sans MT" panose="020B0502020104020203"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Gill Sans MT" panose="020B0502020104020203"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Observing Methods</a:t>
            </a:r>
          </a:p>
          <a:p>
            <a:pPr lvl="1"/>
            <a:r>
              <a:rPr lang="en-US" dirty="0" smtClean="0">
                <a:latin typeface="Gill Sans MT" panose="020B0502020104020203" pitchFamily="34" charset="0"/>
              </a:rPr>
              <a:t>OFF(2 min)-ON(2 min)‏ Position Switching Mode</a:t>
            </a:r>
          </a:p>
          <a:p>
            <a:pPr lvl="2"/>
            <a:r>
              <a:rPr lang="en-US" dirty="0" smtClean="0"/>
              <a:t>Necessary in order to mitigate interference from other spectral features</a:t>
            </a:r>
          </a:p>
          <a:p>
            <a:pPr lvl="1"/>
            <a:r>
              <a:rPr lang="en-US" dirty="0" smtClean="0">
                <a:latin typeface="Gill Sans MT" panose="020B0502020104020203" pitchFamily="34" charset="0"/>
              </a:rPr>
              <a:t>When the Survey was approved, toward </a:t>
            </a:r>
            <a:r>
              <a:rPr lang="en-US" dirty="0" err="1" smtClean="0">
                <a:latin typeface="Gill Sans MT" panose="020B0502020104020203" pitchFamily="34" charset="0"/>
              </a:rPr>
              <a:t>Sgr</a:t>
            </a:r>
            <a:r>
              <a:rPr lang="en-US" dirty="0" smtClean="0">
                <a:latin typeface="Gill Sans MT" panose="020B0502020104020203" pitchFamily="34" charset="0"/>
              </a:rPr>
              <a:t>, use 4x200 MHz windows for a spectral resolution of ~24.4 kHz.  Total time requested was well over 800 hours.</a:t>
            </a:r>
          </a:p>
          <a:p>
            <a:pPr lvl="2"/>
            <a:r>
              <a:rPr lang="en-US" dirty="0" smtClean="0"/>
              <a:t>VEGAS – use 4x850MHz spectrometers at 61kHz.  </a:t>
            </a:r>
          </a:p>
          <a:p>
            <a:r>
              <a:rPr lang="en-US" dirty="0" smtClean="0"/>
              <a:t>The GBT has been instrumental in searching for large, organic and prebiotic species.</a:t>
            </a:r>
          </a:p>
          <a:p>
            <a:r>
              <a:rPr lang="en-US" dirty="0" smtClean="0"/>
              <a:t>21+ publications and 6 new species have been detected since the survey started.</a:t>
            </a:r>
          </a:p>
          <a:p>
            <a:endParaRPr lang="en-US" dirty="0"/>
          </a:p>
        </p:txBody>
      </p:sp>
      <p:pic>
        <p:nvPicPr>
          <p:cNvPr id="5" name="Picture 2"/>
          <p:cNvPicPr>
            <a:picLocks noChangeAspect="1" noChangeArrowheads="1"/>
          </p:cNvPicPr>
          <p:nvPr/>
        </p:nvPicPr>
        <p:blipFill>
          <a:blip r:embed="rId2" cstate="print"/>
          <a:srcRect/>
          <a:stretch>
            <a:fillRect/>
          </a:stretch>
        </p:blipFill>
        <p:spPr bwMode="auto">
          <a:xfrm>
            <a:off x="5092240" y="914400"/>
            <a:ext cx="3916800" cy="3543300"/>
          </a:xfrm>
          <a:prstGeom prst="rect">
            <a:avLst/>
          </a:prstGeom>
          <a:noFill/>
          <a:ln w="9525">
            <a:noFill/>
            <a:round/>
            <a:headEnd/>
            <a:tailEnd/>
          </a:ln>
          <a:effectLst/>
        </p:spPr>
      </p:pic>
      <p:grpSp>
        <p:nvGrpSpPr>
          <p:cNvPr id="6" name="Group 13"/>
          <p:cNvGrpSpPr>
            <a:grpSpLocks/>
          </p:cNvGrpSpPr>
          <p:nvPr/>
        </p:nvGrpSpPr>
        <p:grpSpPr bwMode="auto">
          <a:xfrm>
            <a:off x="5158660" y="4474890"/>
            <a:ext cx="6265319" cy="1493203"/>
            <a:chOff x="-64" y="-68"/>
            <a:chExt cx="7624" cy="1828"/>
          </a:xfrm>
        </p:grpSpPr>
        <p:pic>
          <p:nvPicPr>
            <p:cNvPr id="7" name="Picture 6"/>
            <p:cNvPicPr>
              <a:picLocks noChangeAspect="1" noChangeArrowheads="1"/>
            </p:cNvPicPr>
            <p:nvPr/>
          </p:nvPicPr>
          <p:blipFill>
            <a:blip r:embed="rId3"/>
            <a:srcRect l="18068" t="27791" r="13760" b="34360"/>
            <a:stretch>
              <a:fillRect/>
            </a:stretch>
          </p:blipFill>
          <p:spPr bwMode="auto">
            <a:xfrm>
              <a:off x="0" y="128"/>
              <a:ext cx="2045" cy="1632"/>
            </a:xfrm>
            <a:prstGeom prst="rect">
              <a:avLst/>
            </a:prstGeom>
            <a:noFill/>
            <a:ln w="12700" cap="flat">
              <a:noFill/>
              <a:miter lim="800000"/>
              <a:headEnd/>
              <a:tailEnd/>
            </a:ln>
            <a:effectLst>
              <a:outerShdw dist="76199" dir="2700000" algn="ctr" rotWithShape="0">
                <a:schemeClr val="bg2">
                  <a:alpha val="75000"/>
                </a:schemeClr>
              </a:outerShdw>
            </a:effectLst>
          </p:spPr>
        </p:pic>
        <p:sp>
          <p:nvSpPr>
            <p:cNvPr id="8" name="Rectangle 7"/>
            <p:cNvSpPr>
              <a:spLocks/>
            </p:cNvSpPr>
            <p:nvPr/>
          </p:nvSpPr>
          <p:spPr bwMode="auto">
            <a:xfrm>
              <a:off x="-64" y="-68"/>
              <a:ext cx="903" cy="234"/>
            </a:xfrm>
            <a:prstGeom prst="rect">
              <a:avLst/>
            </a:prstGeom>
            <a:noFill/>
            <a:ln w="12700" cap="flat">
              <a:noFill/>
              <a:miter lim="800000"/>
              <a:headEnd type="none" w="med" len="med"/>
              <a:tailEnd type="none" w="med" len="med"/>
            </a:ln>
          </p:spPr>
          <p:txBody>
            <a:bodyPr wrap="none" lIns="0" tIns="0" rIns="0" bIns="0" anchor="ctr">
              <a:spAutoFit/>
            </a:bodyPr>
            <a:lstStyle/>
            <a:p>
              <a:r>
                <a:rPr lang="en-US" sz="1700" dirty="0" err="1">
                  <a:ea typeface="Gill Sans Light" charset="0"/>
                  <a:cs typeface="Gill Sans Light" charset="0"/>
                </a:rPr>
                <a:t>acetamide</a:t>
              </a:r>
              <a:endParaRPr lang="en-US" sz="1700" dirty="0">
                <a:ea typeface="Gill Sans Light" charset="0"/>
                <a:cs typeface="Gill Sans Light" charset="0"/>
              </a:endParaRPr>
            </a:p>
          </p:txBody>
        </p:sp>
        <p:pic>
          <p:nvPicPr>
            <p:cNvPr id="9" name="Picture 9"/>
            <p:cNvPicPr>
              <a:picLocks noChangeAspect="1" noChangeArrowheads="1"/>
            </p:cNvPicPr>
            <p:nvPr/>
          </p:nvPicPr>
          <p:blipFill>
            <a:blip r:embed="rId4"/>
            <a:srcRect l="20033" t="27742" r="17810" b="34288"/>
            <a:stretch>
              <a:fillRect/>
            </a:stretch>
          </p:blipFill>
          <p:spPr bwMode="auto">
            <a:xfrm>
              <a:off x="2704" y="0"/>
              <a:ext cx="1800" cy="1576"/>
            </a:xfrm>
            <a:prstGeom prst="rect">
              <a:avLst/>
            </a:prstGeom>
            <a:noFill/>
            <a:ln w="12700" cap="flat">
              <a:noFill/>
              <a:miter lim="800000"/>
              <a:headEnd/>
              <a:tailEnd/>
            </a:ln>
            <a:effectLst>
              <a:outerShdw dist="76199" dir="2700000" algn="ctr" rotWithShape="0">
                <a:schemeClr val="bg2">
                  <a:alpha val="75000"/>
                </a:schemeClr>
              </a:outerShdw>
            </a:effectLst>
          </p:spPr>
        </p:pic>
        <p:sp>
          <p:nvSpPr>
            <p:cNvPr id="10" name="Rectangle 10"/>
            <p:cNvSpPr>
              <a:spLocks/>
            </p:cNvSpPr>
            <p:nvPr/>
          </p:nvSpPr>
          <p:spPr bwMode="auto">
            <a:xfrm>
              <a:off x="2109" y="1431"/>
              <a:ext cx="1383" cy="234"/>
            </a:xfrm>
            <a:prstGeom prst="rect">
              <a:avLst/>
            </a:prstGeom>
            <a:noFill/>
            <a:ln w="12700" cap="flat">
              <a:noFill/>
              <a:miter lim="800000"/>
              <a:headEnd type="none" w="med" len="med"/>
              <a:tailEnd type="none" w="med" len="med"/>
            </a:ln>
          </p:spPr>
          <p:txBody>
            <a:bodyPr wrap="none" lIns="0" tIns="0" rIns="0" bIns="0" anchor="ctr">
              <a:spAutoFit/>
            </a:bodyPr>
            <a:lstStyle/>
            <a:p>
              <a:r>
                <a:rPr lang="en-US" sz="1700" dirty="0" err="1">
                  <a:ea typeface="Gill Sans Light" charset="0"/>
                  <a:cs typeface="Gill Sans Light" charset="0"/>
                </a:rPr>
                <a:t>cyclopropenone</a:t>
              </a:r>
              <a:endParaRPr lang="en-US" sz="1700" dirty="0">
                <a:ea typeface="Gill Sans Light" charset="0"/>
                <a:cs typeface="Gill Sans Light" charset="0"/>
              </a:endParaRPr>
            </a:p>
          </p:txBody>
        </p:sp>
        <p:pic>
          <p:nvPicPr>
            <p:cNvPr id="11" name="Picture 11"/>
            <p:cNvPicPr>
              <a:picLocks noChangeAspect="1" noChangeArrowheads="1"/>
            </p:cNvPicPr>
            <p:nvPr/>
          </p:nvPicPr>
          <p:blipFill>
            <a:blip r:embed="rId5"/>
            <a:srcRect l="20018" t="41890" r="8105" b="43600"/>
            <a:stretch>
              <a:fillRect/>
            </a:stretch>
          </p:blipFill>
          <p:spPr bwMode="auto">
            <a:xfrm rot="-119999">
              <a:off x="4824" y="472"/>
              <a:ext cx="2736" cy="792"/>
            </a:xfrm>
            <a:prstGeom prst="rect">
              <a:avLst/>
            </a:prstGeom>
            <a:noFill/>
            <a:ln w="12700" cap="flat">
              <a:noFill/>
              <a:miter lim="800000"/>
              <a:headEnd/>
              <a:tailEnd/>
            </a:ln>
            <a:effectLst>
              <a:outerShdw dist="76199" dir="2700000" algn="ctr" rotWithShape="0">
                <a:schemeClr val="bg2">
                  <a:alpha val="75000"/>
                </a:schemeClr>
              </a:outerShdw>
            </a:effectLst>
          </p:spPr>
        </p:pic>
        <p:sp>
          <p:nvSpPr>
            <p:cNvPr id="12" name="Rectangle 12"/>
            <p:cNvSpPr>
              <a:spLocks/>
            </p:cNvSpPr>
            <p:nvPr/>
          </p:nvSpPr>
          <p:spPr bwMode="auto">
            <a:xfrm>
              <a:off x="5313" y="503"/>
              <a:ext cx="1577" cy="234"/>
            </a:xfrm>
            <a:prstGeom prst="rect">
              <a:avLst/>
            </a:prstGeom>
            <a:noFill/>
            <a:ln w="12700" cap="flat">
              <a:noFill/>
              <a:miter lim="800000"/>
              <a:headEnd type="none" w="med" len="med"/>
              <a:tailEnd type="none" w="med" len="med"/>
            </a:ln>
          </p:spPr>
          <p:txBody>
            <a:bodyPr wrap="none" lIns="0" tIns="0" rIns="0" bIns="0" anchor="ctr">
              <a:spAutoFit/>
            </a:bodyPr>
            <a:lstStyle/>
            <a:p>
              <a:r>
                <a:rPr lang="en-US" sz="1700" dirty="0" err="1">
                  <a:ea typeface="Gill Sans Light" charset="0"/>
                  <a:cs typeface="Gill Sans Light" charset="0"/>
                </a:rPr>
                <a:t>methyltriacetylene</a:t>
              </a:r>
              <a:endParaRPr lang="en-US" sz="1700" dirty="0">
                <a:ea typeface="Gill Sans Light" charset="0"/>
                <a:cs typeface="Gill Sans Light" charset="0"/>
              </a:endParaRPr>
            </a:p>
          </p:txBody>
        </p:sp>
      </p:grpSp>
    </p:spTree>
    <p:extLst>
      <p:ext uri="{BB962C8B-B14F-4D97-AF65-F5344CB8AC3E}">
        <p14:creationId xmlns:p14="http://schemas.microsoft.com/office/powerpoint/2010/main" val="33466078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NRAO_Presentation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latin typeface="Gill Sans MT" panose="020B0502020104020203" pitchFamily="34" charset="0"/>
          </a:defRPr>
        </a:defPPr>
      </a:lstStyle>
    </a:txDef>
  </a:objectDefaults>
  <a:extraClrSchemeLst/>
  <a:extLst>
    <a:ext uri="{05A4C25C-085E-4340-85A3-A5531E510DB2}">
      <thm15:themeFamily xmlns:thm15="http://schemas.microsoft.com/office/thememl/2012/main" name="GBO Powerpoint Template.potm" id="{6531AC64-EC48-4442-9EB5-86FFBEA65E47}" vid="{48FDAD3B-47D9-4D26-8C3B-266F0422D9E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GBO Powerpoint Template-1</Template>
  <TotalTime>2860</TotalTime>
  <Words>1526</Words>
  <Application>Microsoft Office PowerPoint</Application>
  <PresentationFormat>On-screen Show (4:3)</PresentationFormat>
  <Paragraphs>161</Paragraphs>
  <Slides>22</Slides>
  <Notes>1</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Arial</vt:lpstr>
      <vt:lpstr>Calibri</vt:lpstr>
      <vt:lpstr>DejaVu Sans</vt:lpstr>
      <vt:lpstr>Gill Sans</vt:lpstr>
      <vt:lpstr>Gill Sans Light</vt:lpstr>
      <vt:lpstr>Gill Sans MT</vt:lpstr>
      <vt:lpstr>Times New Roman</vt:lpstr>
      <vt:lpstr>Wingdings</vt:lpstr>
      <vt:lpstr>NRAO_Presentation_Template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NRAO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Anthony Remijan</dc:creator>
  <cp:lastModifiedBy>Anthony Remijan</cp:lastModifiedBy>
  <cp:revision>20</cp:revision>
  <cp:lastPrinted>2015-05-26T19:39:14Z</cp:lastPrinted>
  <dcterms:created xsi:type="dcterms:W3CDTF">2017-07-20T21:27:38Z</dcterms:created>
  <dcterms:modified xsi:type="dcterms:W3CDTF">2018-03-22T13:33:03Z</dcterms:modified>
</cp:coreProperties>
</file>